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Josefin Sans" pitchFamily="2" charset="0"/>
      <p:regular r:id="rId14"/>
    </p:embeddedFont>
    <p:embeddedFont>
      <p:font typeface="Josefin Sans Bold" pitchFamily="2" charset="0"/>
      <p:regular r:id="rId15"/>
      <p:boldItalic r:id="rId16"/>
    </p:embeddedFont>
    <p:embeddedFont>
      <p:font typeface="Open Sans" panose="020B0606030504020204" pitchFamily="34" charset="0"/>
      <p:regular r:id="rId17"/>
    </p:embeddedFont>
    <p:embeddedFont>
      <p:font typeface="Open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sv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7811702" y="2776011"/>
            <a:ext cx="8217084" cy="4015718"/>
            <a:chOff x="0" y="0"/>
            <a:chExt cx="10956112" cy="5354290"/>
          </a:xfrm>
        </p:grpSpPr>
        <p:sp>
          <p:nvSpPr>
            <p:cNvPr id="3" name="TextBox 3"/>
            <p:cNvSpPr txBox="1"/>
            <p:nvPr/>
          </p:nvSpPr>
          <p:spPr>
            <a:xfrm>
              <a:off x="0" y="2018897"/>
              <a:ext cx="10956112" cy="1291336"/>
            </a:xfrm>
            <a:prstGeom prst="rect">
              <a:avLst/>
            </a:prstGeom>
          </p:spPr>
          <p:txBody>
            <a:bodyPr lIns="0" tIns="0" rIns="0" bIns="0" rtlCol="0" anchor="t">
              <a:spAutoFit/>
            </a:bodyPr>
            <a:lstStyle/>
            <a:p>
              <a:pPr algn="l">
                <a:lnSpc>
                  <a:spcPts val="7089"/>
                </a:lnSpc>
              </a:pPr>
              <a:r>
                <a:rPr lang="en-US" sz="6950" b="1">
                  <a:solidFill>
                    <a:srgbClr val="EFEFEF"/>
                  </a:solidFill>
                  <a:latin typeface="Josefin Sans Bold"/>
                  <a:ea typeface="Josefin Sans Bold"/>
                  <a:cs typeface="Josefin Sans Bold"/>
                  <a:sym typeface="Josefin Sans Bold"/>
                </a:rPr>
                <a:t>BERMELLONA</a:t>
              </a:r>
            </a:p>
          </p:txBody>
        </p:sp>
        <p:sp>
          <p:nvSpPr>
            <p:cNvPr id="4" name="TextBox 4"/>
            <p:cNvSpPr txBox="1"/>
            <p:nvPr/>
          </p:nvSpPr>
          <p:spPr>
            <a:xfrm>
              <a:off x="0" y="-71755"/>
              <a:ext cx="10956112" cy="544195"/>
            </a:xfrm>
            <a:prstGeom prst="rect">
              <a:avLst/>
            </a:prstGeom>
          </p:spPr>
          <p:txBody>
            <a:bodyPr lIns="0" tIns="0" rIns="0" bIns="0" rtlCol="0" anchor="t">
              <a:spAutoFit/>
            </a:bodyPr>
            <a:lstStyle/>
            <a:p>
              <a:pPr algn="l">
                <a:lnSpc>
                  <a:spcPts val="3359"/>
                </a:lnSpc>
              </a:pPr>
              <a:r>
                <a:rPr lang="en-US" sz="2400" spc="446">
                  <a:solidFill>
                    <a:srgbClr val="94DDDE"/>
                  </a:solidFill>
                  <a:latin typeface="Josefin Sans"/>
                  <a:ea typeface="Josefin Sans"/>
                  <a:cs typeface="Josefin Sans"/>
                  <a:sym typeface="Josefin Sans"/>
                </a:rPr>
                <a:t>PROYECTO APT</a:t>
              </a:r>
            </a:p>
          </p:txBody>
        </p:sp>
        <p:sp>
          <p:nvSpPr>
            <p:cNvPr id="5" name="TextBox 5"/>
            <p:cNvSpPr txBox="1"/>
            <p:nvPr/>
          </p:nvSpPr>
          <p:spPr>
            <a:xfrm>
              <a:off x="0" y="4600122"/>
              <a:ext cx="10956112" cy="718608"/>
            </a:xfrm>
            <a:prstGeom prst="rect">
              <a:avLst/>
            </a:prstGeom>
          </p:spPr>
          <p:txBody>
            <a:bodyPr lIns="0" tIns="0" rIns="0" bIns="0" rtlCol="0" anchor="t">
              <a:spAutoFit/>
            </a:bodyPr>
            <a:lstStyle/>
            <a:p>
              <a:pPr algn="l">
                <a:lnSpc>
                  <a:spcPts val="4550"/>
                </a:lnSpc>
              </a:pPr>
              <a:endParaRPr/>
            </a:p>
          </p:txBody>
        </p:sp>
      </p:grpSp>
      <p:sp>
        <p:nvSpPr>
          <p:cNvPr id="6" name="Freeform 6"/>
          <p:cNvSpPr/>
          <p:nvPr/>
        </p:nvSpPr>
        <p:spPr>
          <a:xfrm>
            <a:off x="6395116" y="8160750"/>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902660" y="7612736"/>
            <a:ext cx="1194327" cy="2586142"/>
          </a:xfrm>
          <a:custGeom>
            <a:avLst/>
            <a:gdLst/>
            <a:ahLst/>
            <a:cxnLst/>
            <a:rect l="l" t="t" r="r" b="b"/>
            <a:pathLst>
              <a:path w="1194327" h="2586142">
                <a:moveTo>
                  <a:pt x="0" y="0"/>
                </a:moveTo>
                <a:lnTo>
                  <a:pt x="1194328" y="0"/>
                </a:lnTo>
                <a:lnTo>
                  <a:pt x="1194328"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4657106" y="2776011"/>
            <a:ext cx="4191114" cy="4374028"/>
          </a:xfrm>
          <a:custGeom>
            <a:avLst/>
            <a:gdLst/>
            <a:ahLst/>
            <a:cxnLst/>
            <a:rect l="l" t="t" r="r" b="b"/>
            <a:pathLst>
              <a:path w="4191114" h="4374028">
                <a:moveTo>
                  <a:pt x="4191113" y="0"/>
                </a:moveTo>
                <a:lnTo>
                  <a:pt x="0" y="0"/>
                </a:lnTo>
                <a:lnTo>
                  <a:pt x="0" y="4374027"/>
                </a:lnTo>
                <a:lnTo>
                  <a:pt x="4191113" y="4374027"/>
                </a:lnTo>
                <a:lnTo>
                  <a:pt x="419111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572686" y="8644766"/>
            <a:ext cx="3144039" cy="2440918"/>
          </a:xfrm>
          <a:custGeom>
            <a:avLst/>
            <a:gdLst/>
            <a:ahLst/>
            <a:cxnLst/>
            <a:rect l="l" t="t" r="r" b="b"/>
            <a:pathLst>
              <a:path w="3144039" h="2440918">
                <a:moveTo>
                  <a:pt x="0" y="0"/>
                </a:moveTo>
                <a:lnTo>
                  <a:pt x="3144039" y="0"/>
                </a:lnTo>
                <a:lnTo>
                  <a:pt x="3144039"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0" y="60345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3035910"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7811702" y="3008360"/>
            <a:ext cx="4634145" cy="1143425"/>
          </a:xfrm>
          <a:custGeom>
            <a:avLst/>
            <a:gdLst/>
            <a:ahLst/>
            <a:cxnLst/>
            <a:rect l="l" t="t" r="r" b="b"/>
            <a:pathLst>
              <a:path w="4634145" h="1143425">
                <a:moveTo>
                  <a:pt x="0" y="0"/>
                </a:moveTo>
                <a:lnTo>
                  <a:pt x="4634145" y="0"/>
                </a:lnTo>
                <a:lnTo>
                  <a:pt x="4634145" y="1143425"/>
                </a:lnTo>
                <a:lnTo>
                  <a:pt x="0" y="1143425"/>
                </a:lnTo>
                <a:lnTo>
                  <a:pt x="0" y="0"/>
                </a:lnTo>
                <a:close/>
              </a:path>
            </a:pathLst>
          </a:custGeom>
          <a:blipFill>
            <a:blip r:embed="rId14"/>
            <a:stretch>
              <a:fillRect/>
            </a:stretch>
          </a:blipFill>
        </p:spPr>
      </p:sp>
      <p:sp>
        <p:nvSpPr>
          <p:cNvPr id="13" name="TextBox 13"/>
          <p:cNvSpPr txBox="1"/>
          <p:nvPr/>
        </p:nvSpPr>
        <p:spPr>
          <a:xfrm>
            <a:off x="9054197" y="4905875"/>
            <a:ext cx="6378476" cy="521334"/>
          </a:xfrm>
          <a:prstGeom prst="rect">
            <a:avLst/>
          </a:prstGeom>
        </p:spPr>
        <p:txBody>
          <a:bodyPr lIns="0" tIns="0" rIns="0" bIns="0" rtlCol="0" anchor="t">
            <a:spAutoFit/>
          </a:bodyPr>
          <a:lstStyle/>
          <a:p>
            <a:pPr algn="ctr">
              <a:lnSpc>
                <a:spcPts val="4340"/>
              </a:lnSpc>
            </a:pPr>
            <a:r>
              <a:rPr lang="en-US" sz="3100" b="1">
                <a:solidFill>
                  <a:srgbClr val="EBA921"/>
                </a:solidFill>
                <a:latin typeface="Open Sans Bold"/>
                <a:ea typeface="Open Sans Bold"/>
                <a:cs typeface="Open Sans Bold"/>
                <a:sym typeface="Open Sans Bold"/>
              </a:rPr>
              <a:t>Profesor Guía: Hernán Saavedra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6752363" y="4684108"/>
            <a:ext cx="6377946" cy="3828974"/>
          </a:xfrm>
          <a:custGeom>
            <a:avLst/>
            <a:gdLst/>
            <a:ahLst/>
            <a:cxnLst/>
            <a:rect l="l" t="t" r="r" b="b"/>
            <a:pathLst>
              <a:path w="6377946" h="3828974">
                <a:moveTo>
                  <a:pt x="0" y="0"/>
                </a:moveTo>
                <a:lnTo>
                  <a:pt x="6377945" y="0"/>
                </a:lnTo>
                <a:lnTo>
                  <a:pt x="6377945" y="3828974"/>
                </a:lnTo>
                <a:lnTo>
                  <a:pt x="0" y="3828974"/>
                </a:lnTo>
                <a:lnTo>
                  <a:pt x="0" y="0"/>
                </a:lnTo>
                <a:close/>
              </a:path>
            </a:pathLst>
          </a:custGeom>
          <a:blipFill>
            <a:blip r:embed="rId2"/>
            <a:stretch>
              <a:fillRect/>
            </a:stretch>
          </a:blipFill>
        </p:spPr>
      </p:sp>
      <p:sp>
        <p:nvSpPr>
          <p:cNvPr id="3" name="TextBox 3"/>
          <p:cNvSpPr txBox="1"/>
          <p:nvPr/>
        </p:nvSpPr>
        <p:spPr>
          <a:xfrm>
            <a:off x="371920" y="467830"/>
            <a:ext cx="9569415" cy="960120"/>
          </a:xfrm>
          <a:prstGeom prst="rect">
            <a:avLst/>
          </a:prstGeom>
        </p:spPr>
        <p:txBody>
          <a:bodyPr lIns="0" tIns="0" rIns="0" bIns="0" rtlCol="0" anchor="t">
            <a:spAutoFit/>
          </a:bodyPr>
          <a:lstStyle/>
          <a:p>
            <a:pPr algn="l">
              <a:lnSpc>
                <a:spcPts val="6884"/>
              </a:lnSpc>
            </a:pPr>
            <a:r>
              <a:rPr lang="en-US" sz="8099" b="1" spc="-80">
                <a:solidFill>
                  <a:srgbClr val="94DDDE"/>
                </a:solidFill>
                <a:latin typeface="Josefin Sans Bold"/>
                <a:ea typeface="Josefin Sans Bold"/>
                <a:cs typeface="Josefin Sans Bold"/>
                <a:sym typeface="Josefin Sans Bold"/>
              </a:rPr>
              <a:t>Presupuesto Inicial</a:t>
            </a:r>
          </a:p>
        </p:txBody>
      </p:sp>
      <p:sp>
        <p:nvSpPr>
          <p:cNvPr id="4" name="TextBox 4"/>
          <p:cNvSpPr txBox="1"/>
          <p:nvPr/>
        </p:nvSpPr>
        <p:spPr>
          <a:xfrm>
            <a:off x="371920" y="1672495"/>
            <a:ext cx="17796610" cy="1634869"/>
          </a:xfrm>
          <a:prstGeom prst="rect">
            <a:avLst/>
          </a:prstGeom>
        </p:spPr>
        <p:txBody>
          <a:bodyPr lIns="0" tIns="0" rIns="0" bIns="0" rtlCol="0" anchor="t">
            <a:spAutoFit/>
          </a:bodyPr>
          <a:lstStyle/>
          <a:p>
            <a:pPr algn="ctr">
              <a:lnSpc>
                <a:spcPts val="3265"/>
              </a:lnSpc>
            </a:pPr>
            <a:r>
              <a:rPr lang="en-US" sz="2332">
                <a:solidFill>
                  <a:srgbClr val="94DDDE"/>
                </a:solidFill>
                <a:latin typeface="Open Sans"/>
                <a:ea typeface="Open Sans"/>
                <a:cs typeface="Open Sans"/>
                <a:sym typeface="Open Sans"/>
              </a:rPr>
              <a:t>Recursos necesarios para completar todas las fases del Proyecto, una gestión adecuada de los recursos es esencial para asegurar que el proyecto se mantenga dentro del presupuesto y alcance los objetivos sin sobrepasar nuestros limites establecidos.</a:t>
            </a:r>
          </a:p>
          <a:p>
            <a:pPr algn="ctr">
              <a:lnSpc>
                <a:spcPts val="3265"/>
              </a:lnSpc>
            </a:pPr>
            <a:r>
              <a:rPr lang="en-US" sz="2332">
                <a:solidFill>
                  <a:srgbClr val="94DDDE"/>
                </a:solidFill>
                <a:latin typeface="Open Sans"/>
                <a:ea typeface="Open Sans"/>
                <a:cs typeface="Open Sans"/>
                <a:sym typeface="Open Sans"/>
              </a:rPr>
              <a:t>El calculo se obtuvo desde la página mifuturo.cl con un Ingreso mensual de 1.700.000 mensual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6218171" y="201130"/>
            <a:ext cx="11920582" cy="9701246"/>
          </a:xfrm>
          <a:custGeom>
            <a:avLst/>
            <a:gdLst/>
            <a:ahLst/>
            <a:cxnLst/>
            <a:rect l="l" t="t" r="r" b="b"/>
            <a:pathLst>
              <a:path w="11920582" h="9701246">
                <a:moveTo>
                  <a:pt x="0" y="0"/>
                </a:moveTo>
                <a:lnTo>
                  <a:pt x="11920582" y="0"/>
                </a:lnTo>
                <a:lnTo>
                  <a:pt x="11920582" y="9701246"/>
                </a:lnTo>
                <a:lnTo>
                  <a:pt x="0" y="9701246"/>
                </a:lnTo>
                <a:lnTo>
                  <a:pt x="0" y="0"/>
                </a:lnTo>
                <a:close/>
              </a:path>
            </a:pathLst>
          </a:custGeom>
          <a:blipFill>
            <a:blip r:embed="rId2"/>
            <a:stretch>
              <a:fillRect t="-167" r="-556" b="-17589"/>
            </a:stretch>
          </a:blipFill>
        </p:spPr>
      </p:sp>
      <p:sp>
        <p:nvSpPr>
          <p:cNvPr id="3" name="TextBox 3"/>
          <p:cNvSpPr txBox="1"/>
          <p:nvPr/>
        </p:nvSpPr>
        <p:spPr>
          <a:xfrm>
            <a:off x="371920" y="467830"/>
            <a:ext cx="9569415" cy="960120"/>
          </a:xfrm>
          <a:prstGeom prst="rect">
            <a:avLst/>
          </a:prstGeom>
        </p:spPr>
        <p:txBody>
          <a:bodyPr lIns="0" tIns="0" rIns="0" bIns="0" rtlCol="0" anchor="t">
            <a:spAutoFit/>
          </a:bodyPr>
          <a:lstStyle/>
          <a:p>
            <a:pPr algn="l">
              <a:lnSpc>
                <a:spcPts val="6884"/>
              </a:lnSpc>
            </a:pPr>
            <a:r>
              <a:rPr lang="en-US" sz="8099" b="1" spc="-80">
                <a:solidFill>
                  <a:srgbClr val="94DDDE"/>
                </a:solidFill>
                <a:latin typeface="Josefin Sans Bold"/>
                <a:ea typeface="Josefin Sans Bold"/>
                <a:cs typeface="Josefin Sans Bold"/>
                <a:sym typeface="Josefin Sans Bold"/>
              </a:rPr>
              <a:t>Carta gantt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705296" y="3246155"/>
            <a:ext cx="8923235" cy="4655185"/>
            <a:chOff x="0" y="0"/>
            <a:chExt cx="11897646" cy="6206913"/>
          </a:xfrm>
        </p:grpSpPr>
        <p:sp>
          <p:nvSpPr>
            <p:cNvPr id="3" name="TextBox 3"/>
            <p:cNvSpPr txBox="1"/>
            <p:nvPr/>
          </p:nvSpPr>
          <p:spPr>
            <a:xfrm>
              <a:off x="0" y="160020"/>
              <a:ext cx="11897646" cy="4356100"/>
            </a:xfrm>
            <a:prstGeom prst="rect">
              <a:avLst/>
            </a:prstGeom>
          </p:spPr>
          <p:txBody>
            <a:bodyPr lIns="0" tIns="0" rIns="0" bIns="0" rtlCol="0" anchor="t">
              <a:spAutoFit/>
            </a:bodyPr>
            <a:lstStyle/>
            <a:p>
              <a:pPr algn="just">
                <a:lnSpc>
                  <a:spcPts val="3690"/>
                </a:lnSpc>
              </a:pPr>
              <a:r>
                <a:rPr lang="en-US" sz="3075" b="1">
                  <a:solidFill>
                    <a:srgbClr val="FFFFFF"/>
                  </a:solidFill>
                  <a:latin typeface="Josefin Sans Bold"/>
                  <a:ea typeface="Josefin Sans Bold"/>
                  <a:cs typeface="Josefin Sans Bold"/>
                  <a:sym typeface="Josefin Sans Bold"/>
                </a:rPr>
                <a:t>La tecnología transformo todos los aspectos de nuestra vida, y el comercio no es la excepción. por tanto Implementar una plataforma de venta web es un paso esencial para nuestro cliente para lograr adaptarse a las nuevas tendencias de consumo y garantizar que sus tiendas </a:t>
              </a:r>
            </a:p>
          </p:txBody>
        </p:sp>
        <p:sp>
          <p:nvSpPr>
            <p:cNvPr id="4" name="TextBox 4"/>
            <p:cNvSpPr txBox="1"/>
            <p:nvPr/>
          </p:nvSpPr>
          <p:spPr>
            <a:xfrm>
              <a:off x="0" y="5584190"/>
              <a:ext cx="11897646" cy="622723"/>
            </a:xfrm>
            <a:prstGeom prst="rect">
              <a:avLst/>
            </a:prstGeom>
          </p:spPr>
          <p:txBody>
            <a:bodyPr lIns="0" tIns="0" rIns="0" bIns="0" rtlCol="0" anchor="t">
              <a:spAutoFit/>
            </a:bodyPr>
            <a:lstStyle/>
            <a:p>
              <a:pPr algn="l">
                <a:lnSpc>
                  <a:spcPts val="3919"/>
                </a:lnSpc>
              </a:pPr>
              <a:endParaRPr/>
            </a:p>
          </p:txBody>
        </p:sp>
      </p:grpSp>
      <p:sp>
        <p:nvSpPr>
          <p:cNvPr id="5" name="TextBox 5"/>
          <p:cNvSpPr txBox="1"/>
          <p:nvPr/>
        </p:nvSpPr>
        <p:spPr>
          <a:xfrm>
            <a:off x="834954" y="159703"/>
            <a:ext cx="7242245" cy="1566544"/>
          </a:xfrm>
          <a:prstGeom prst="rect">
            <a:avLst/>
          </a:prstGeom>
        </p:spPr>
        <p:txBody>
          <a:bodyPr wrap="square" lIns="0" tIns="0" rIns="0" bIns="0" rtlCol="0" anchor="t">
            <a:spAutoFit/>
          </a:bodyPr>
          <a:lstStyle/>
          <a:p>
            <a:pPr algn="ctr">
              <a:lnSpc>
                <a:spcPts val="12880"/>
              </a:lnSpc>
            </a:pPr>
            <a:r>
              <a:rPr lang="en-US" sz="9200" b="1" dirty="0">
                <a:solidFill>
                  <a:srgbClr val="F7B4A7"/>
                </a:solidFill>
                <a:latin typeface="Open Sans Bold"/>
                <a:ea typeface="Open Sans Bold"/>
                <a:cs typeface="Open Sans Bold"/>
                <a:sym typeface="Open Sans Bold"/>
              </a:rPr>
              <a:t>Conclusion</a:t>
            </a:r>
          </a:p>
        </p:txBody>
      </p:sp>
      <p:sp>
        <p:nvSpPr>
          <p:cNvPr id="6" name="Freeform 6"/>
          <p:cNvSpPr/>
          <p:nvPr/>
        </p:nvSpPr>
        <p:spPr>
          <a:xfrm rot="1619496">
            <a:off x="-659321" y="7502824"/>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628531" y="0"/>
            <a:ext cx="4219183" cy="2638907"/>
          </a:xfrm>
          <a:custGeom>
            <a:avLst/>
            <a:gdLst/>
            <a:ahLst/>
            <a:cxnLst/>
            <a:rect l="l" t="t" r="r" b="b"/>
            <a:pathLst>
              <a:path w="4219183" h="2638907">
                <a:moveTo>
                  <a:pt x="0" y="0"/>
                </a:moveTo>
                <a:lnTo>
                  <a:pt x="4219183" y="0"/>
                </a:lnTo>
                <a:lnTo>
                  <a:pt x="4219183" y="2638907"/>
                </a:lnTo>
                <a:lnTo>
                  <a:pt x="0" y="2638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01715"/>
            <a:ext cx="1314160" cy="1314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8D92"/>
            </a:solidFill>
          </p:spPr>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1</a:t>
              </a:r>
            </a:p>
          </p:txBody>
        </p:sp>
      </p:grpSp>
      <p:grpSp>
        <p:nvGrpSpPr>
          <p:cNvPr id="5" name="Group 5"/>
          <p:cNvGrpSpPr/>
          <p:nvPr/>
        </p:nvGrpSpPr>
        <p:grpSpPr>
          <a:xfrm>
            <a:off x="10480547" y="1501715"/>
            <a:ext cx="1314160" cy="1314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7</a:t>
              </a:r>
            </a:p>
          </p:txBody>
        </p:sp>
      </p:grpSp>
      <p:grpSp>
        <p:nvGrpSpPr>
          <p:cNvPr id="8" name="Group 8"/>
          <p:cNvGrpSpPr/>
          <p:nvPr/>
        </p:nvGrpSpPr>
        <p:grpSpPr>
          <a:xfrm>
            <a:off x="1028700" y="2920650"/>
            <a:ext cx="1314160" cy="13141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8D92"/>
            </a:solidFill>
          </p:spPr>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2</a:t>
              </a:r>
            </a:p>
          </p:txBody>
        </p:sp>
      </p:grpSp>
      <p:grpSp>
        <p:nvGrpSpPr>
          <p:cNvPr id="11" name="Group 11"/>
          <p:cNvGrpSpPr/>
          <p:nvPr/>
        </p:nvGrpSpPr>
        <p:grpSpPr>
          <a:xfrm>
            <a:off x="10480547" y="2920650"/>
            <a:ext cx="1314160" cy="13141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13" name="TextBox 13"/>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8</a:t>
              </a:r>
            </a:p>
          </p:txBody>
        </p:sp>
      </p:grpSp>
      <p:grpSp>
        <p:nvGrpSpPr>
          <p:cNvPr id="14" name="Group 14"/>
          <p:cNvGrpSpPr/>
          <p:nvPr/>
        </p:nvGrpSpPr>
        <p:grpSpPr>
          <a:xfrm>
            <a:off x="1028700" y="4339585"/>
            <a:ext cx="1314160" cy="131416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8D92"/>
            </a:solidFill>
          </p:spPr>
        </p:sp>
        <p:sp>
          <p:nvSpPr>
            <p:cNvPr id="16" name="TextBox 16"/>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3</a:t>
              </a:r>
            </a:p>
          </p:txBody>
        </p:sp>
      </p:grpSp>
      <p:grpSp>
        <p:nvGrpSpPr>
          <p:cNvPr id="17" name="Group 17"/>
          <p:cNvGrpSpPr/>
          <p:nvPr/>
        </p:nvGrpSpPr>
        <p:grpSpPr>
          <a:xfrm>
            <a:off x="1028700" y="5758520"/>
            <a:ext cx="1314160" cy="13141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8D92"/>
            </a:solidFill>
          </p:spPr>
        </p:sp>
        <p:sp>
          <p:nvSpPr>
            <p:cNvPr id="19" name="TextBox 19"/>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4</a:t>
              </a:r>
            </a:p>
          </p:txBody>
        </p:sp>
      </p:grpSp>
      <p:grpSp>
        <p:nvGrpSpPr>
          <p:cNvPr id="20" name="Group 20"/>
          <p:cNvGrpSpPr/>
          <p:nvPr/>
        </p:nvGrpSpPr>
        <p:grpSpPr>
          <a:xfrm>
            <a:off x="1028700" y="7177455"/>
            <a:ext cx="1314160" cy="13141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8D92"/>
            </a:solidFill>
          </p:spPr>
        </p:sp>
        <p:sp>
          <p:nvSpPr>
            <p:cNvPr id="22" name="TextBox 22"/>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5</a:t>
              </a:r>
            </a:p>
          </p:txBody>
        </p:sp>
      </p:grpSp>
      <p:grpSp>
        <p:nvGrpSpPr>
          <p:cNvPr id="23" name="Group 23"/>
          <p:cNvGrpSpPr/>
          <p:nvPr/>
        </p:nvGrpSpPr>
        <p:grpSpPr>
          <a:xfrm>
            <a:off x="1028700" y="8596390"/>
            <a:ext cx="1314160" cy="131416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8D92"/>
            </a:solidFill>
          </p:spPr>
        </p:sp>
        <p:sp>
          <p:nvSpPr>
            <p:cNvPr id="25" name="TextBox 25"/>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6</a:t>
              </a:r>
            </a:p>
          </p:txBody>
        </p:sp>
      </p:grpSp>
      <p:grpSp>
        <p:nvGrpSpPr>
          <p:cNvPr id="26" name="Group 26"/>
          <p:cNvGrpSpPr/>
          <p:nvPr/>
        </p:nvGrpSpPr>
        <p:grpSpPr>
          <a:xfrm>
            <a:off x="10480547" y="4339585"/>
            <a:ext cx="1314160" cy="131416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28" name="TextBox 28"/>
            <p:cNvSpPr txBox="1"/>
            <p:nvPr/>
          </p:nvSpPr>
          <p:spPr>
            <a:xfrm>
              <a:off x="76200" y="-9525"/>
              <a:ext cx="660400" cy="746125"/>
            </a:xfrm>
            <a:prstGeom prst="rect">
              <a:avLst/>
            </a:prstGeom>
          </p:spPr>
          <p:txBody>
            <a:bodyPr lIns="50800" tIns="50800" rIns="50800" bIns="50800" rtlCol="0" anchor="ctr"/>
            <a:lstStyle/>
            <a:p>
              <a:pPr algn="ctr">
                <a:lnSpc>
                  <a:spcPts val="5993"/>
                </a:lnSpc>
              </a:pPr>
              <a:r>
                <a:rPr lang="en-US" sz="4281">
                  <a:solidFill>
                    <a:srgbClr val="FFFFFF"/>
                  </a:solidFill>
                  <a:latin typeface="Josefin Sans"/>
                  <a:ea typeface="Josefin Sans"/>
                  <a:cs typeface="Josefin Sans"/>
                  <a:sym typeface="Josefin Sans"/>
                </a:rPr>
                <a:t>9</a:t>
              </a:r>
            </a:p>
          </p:txBody>
        </p:sp>
      </p:grpSp>
      <p:sp>
        <p:nvSpPr>
          <p:cNvPr id="29" name="TextBox 29"/>
          <p:cNvSpPr txBox="1"/>
          <p:nvPr/>
        </p:nvSpPr>
        <p:spPr>
          <a:xfrm>
            <a:off x="5679370" y="-171450"/>
            <a:ext cx="7198430" cy="1566544"/>
          </a:xfrm>
          <a:prstGeom prst="rect">
            <a:avLst/>
          </a:prstGeom>
        </p:spPr>
        <p:txBody>
          <a:bodyPr wrap="square" lIns="0" tIns="0" rIns="0" bIns="0" rtlCol="0" anchor="t">
            <a:spAutoFit/>
          </a:bodyPr>
          <a:lstStyle/>
          <a:p>
            <a:pPr algn="ctr">
              <a:lnSpc>
                <a:spcPts val="12880"/>
              </a:lnSpc>
            </a:pPr>
            <a:r>
              <a:rPr lang="en-US" sz="9200" b="1" dirty="0" err="1">
                <a:solidFill>
                  <a:srgbClr val="FFFFFF"/>
                </a:solidFill>
                <a:latin typeface="Open Sans Bold"/>
                <a:ea typeface="Open Sans Bold"/>
                <a:cs typeface="Open Sans Bold"/>
                <a:sym typeface="Open Sans Bold"/>
              </a:rPr>
              <a:t>Contenidos</a:t>
            </a:r>
            <a:endParaRPr lang="en-US" sz="9200" b="1" dirty="0">
              <a:solidFill>
                <a:srgbClr val="FFFFFF"/>
              </a:solidFill>
              <a:latin typeface="Open Sans Bold"/>
              <a:ea typeface="Open Sans Bold"/>
              <a:cs typeface="Open Sans Bold"/>
              <a:sym typeface="Open Sans Bold"/>
            </a:endParaRPr>
          </a:p>
        </p:txBody>
      </p:sp>
      <p:sp>
        <p:nvSpPr>
          <p:cNvPr id="30" name="TextBox 30"/>
          <p:cNvSpPr txBox="1"/>
          <p:nvPr/>
        </p:nvSpPr>
        <p:spPr>
          <a:xfrm>
            <a:off x="2497563" y="1835262"/>
            <a:ext cx="5646986" cy="580390"/>
          </a:xfrm>
          <a:prstGeom prst="rect">
            <a:avLst/>
          </a:prstGeom>
        </p:spPr>
        <p:txBody>
          <a:bodyPr lIns="0" tIns="0" rIns="0" bIns="0" rtlCol="0" anchor="t">
            <a:spAutoFit/>
          </a:bodyPr>
          <a:lstStyle/>
          <a:p>
            <a:pPr algn="ctr">
              <a:lnSpc>
                <a:spcPts val="4759"/>
              </a:lnSpc>
            </a:pPr>
            <a:r>
              <a:rPr lang="en-US" sz="3399" b="1">
                <a:solidFill>
                  <a:srgbClr val="F7B4A7"/>
                </a:solidFill>
                <a:latin typeface="Open Sans Bold"/>
                <a:ea typeface="Open Sans Bold"/>
                <a:cs typeface="Open Sans Bold"/>
                <a:sym typeface="Open Sans Bold"/>
              </a:rPr>
              <a:t>Roles y responsabilidades </a:t>
            </a:r>
          </a:p>
        </p:txBody>
      </p:sp>
      <p:sp>
        <p:nvSpPr>
          <p:cNvPr id="31" name="TextBox 31"/>
          <p:cNvSpPr txBox="1"/>
          <p:nvPr/>
        </p:nvSpPr>
        <p:spPr>
          <a:xfrm>
            <a:off x="11947107" y="1835607"/>
            <a:ext cx="2260550" cy="580390"/>
          </a:xfrm>
          <a:prstGeom prst="rect">
            <a:avLst/>
          </a:prstGeom>
        </p:spPr>
        <p:txBody>
          <a:bodyPr lIns="0" tIns="0" rIns="0" bIns="0" rtlCol="0" anchor="t">
            <a:spAutoFit/>
          </a:bodyPr>
          <a:lstStyle/>
          <a:p>
            <a:pPr algn="ctr">
              <a:lnSpc>
                <a:spcPts val="4759"/>
              </a:lnSpc>
            </a:pPr>
            <a:r>
              <a:rPr lang="en-US" sz="3399" b="1" dirty="0">
                <a:solidFill>
                  <a:srgbClr val="FFFFFF"/>
                </a:solidFill>
                <a:latin typeface="Open Sans Bold"/>
                <a:ea typeface="Open Sans Bold"/>
                <a:cs typeface="Open Sans Bold"/>
                <a:sym typeface="Open Sans Bold"/>
              </a:rPr>
              <a:t>Evidencias</a:t>
            </a:r>
          </a:p>
        </p:txBody>
      </p:sp>
      <p:sp>
        <p:nvSpPr>
          <p:cNvPr id="32" name="TextBox 32"/>
          <p:cNvSpPr txBox="1"/>
          <p:nvPr/>
        </p:nvSpPr>
        <p:spPr>
          <a:xfrm>
            <a:off x="11947107" y="3254542"/>
            <a:ext cx="4120158" cy="580390"/>
          </a:xfrm>
          <a:prstGeom prst="rect">
            <a:avLst/>
          </a:prstGeom>
        </p:spPr>
        <p:txBody>
          <a:bodyPr lIns="0" tIns="0" rIns="0" bIns="0" rtlCol="0" anchor="t">
            <a:spAutoFit/>
          </a:bodyPr>
          <a:lstStyle/>
          <a:p>
            <a:pPr algn="ctr">
              <a:lnSpc>
                <a:spcPts val="4759"/>
              </a:lnSpc>
            </a:pPr>
            <a:r>
              <a:rPr lang="en-US" sz="3399" b="1">
                <a:solidFill>
                  <a:srgbClr val="FFFFFF"/>
                </a:solidFill>
                <a:latin typeface="Open Sans Bold"/>
                <a:ea typeface="Open Sans Bold"/>
                <a:cs typeface="Open Sans Bold"/>
                <a:sym typeface="Open Sans Bold"/>
              </a:rPr>
              <a:t>Prosupuesto inicial</a:t>
            </a:r>
          </a:p>
        </p:txBody>
      </p:sp>
      <p:sp>
        <p:nvSpPr>
          <p:cNvPr id="33" name="TextBox 33"/>
          <p:cNvSpPr txBox="1"/>
          <p:nvPr/>
        </p:nvSpPr>
        <p:spPr>
          <a:xfrm>
            <a:off x="2497563" y="3254197"/>
            <a:ext cx="1973163" cy="580390"/>
          </a:xfrm>
          <a:prstGeom prst="rect">
            <a:avLst/>
          </a:prstGeom>
        </p:spPr>
        <p:txBody>
          <a:bodyPr lIns="0" tIns="0" rIns="0" bIns="0" rtlCol="0" anchor="t">
            <a:spAutoFit/>
          </a:bodyPr>
          <a:lstStyle/>
          <a:p>
            <a:pPr algn="ctr">
              <a:lnSpc>
                <a:spcPts val="4759"/>
              </a:lnSpc>
            </a:pPr>
            <a:r>
              <a:rPr lang="en-US" sz="3399" b="1">
                <a:solidFill>
                  <a:srgbClr val="F7B4A7"/>
                </a:solidFill>
                <a:latin typeface="Open Sans Bold"/>
                <a:ea typeface="Open Sans Bold"/>
                <a:cs typeface="Open Sans Bold"/>
                <a:sym typeface="Open Sans Bold"/>
              </a:rPr>
              <a:t>Contexto</a:t>
            </a:r>
          </a:p>
        </p:txBody>
      </p:sp>
      <p:sp>
        <p:nvSpPr>
          <p:cNvPr id="34" name="TextBox 34"/>
          <p:cNvSpPr txBox="1"/>
          <p:nvPr/>
        </p:nvSpPr>
        <p:spPr>
          <a:xfrm>
            <a:off x="2497563" y="4673132"/>
            <a:ext cx="2236887" cy="580390"/>
          </a:xfrm>
          <a:prstGeom prst="rect">
            <a:avLst/>
          </a:prstGeom>
        </p:spPr>
        <p:txBody>
          <a:bodyPr lIns="0" tIns="0" rIns="0" bIns="0" rtlCol="0" anchor="t">
            <a:spAutoFit/>
          </a:bodyPr>
          <a:lstStyle/>
          <a:p>
            <a:pPr algn="ctr">
              <a:lnSpc>
                <a:spcPts val="4759"/>
              </a:lnSpc>
            </a:pPr>
            <a:r>
              <a:rPr lang="en-US" sz="3399" b="1">
                <a:solidFill>
                  <a:srgbClr val="F7B4A7"/>
                </a:solidFill>
                <a:latin typeface="Open Sans Bold"/>
                <a:ea typeface="Open Sans Bold"/>
                <a:cs typeface="Open Sans Bold"/>
                <a:sym typeface="Open Sans Bold"/>
              </a:rPr>
              <a:t>Necesidad</a:t>
            </a:r>
          </a:p>
        </p:txBody>
      </p:sp>
      <p:sp>
        <p:nvSpPr>
          <p:cNvPr id="35" name="TextBox 35"/>
          <p:cNvSpPr txBox="1"/>
          <p:nvPr/>
        </p:nvSpPr>
        <p:spPr>
          <a:xfrm>
            <a:off x="2497563" y="6092067"/>
            <a:ext cx="4147245" cy="580390"/>
          </a:xfrm>
          <a:prstGeom prst="rect">
            <a:avLst/>
          </a:prstGeom>
        </p:spPr>
        <p:txBody>
          <a:bodyPr lIns="0" tIns="0" rIns="0" bIns="0" rtlCol="0" anchor="t">
            <a:spAutoFit/>
          </a:bodyPr>
          <a:lstStyle/>
          <a:p>
            <a:pPr algn="ctr">
              <a:lnSpc>
                <a:spcPts val="4759"/>
              </a:lnSpc>
            </a:pPr>
            <a:r>
              <a:rPr lang="en-US" sz="3399" b="1">
                <a:solidFill>
                  <a:srgbClr val="F7B4A7"/>
                </a:solidFill>
                <a:latin typeface="Open Sans Bold"/>
                <a:ea typeface="Open Sans Bold"/>
                <a:cs typeface="Open Sans Bold"/>
                <a:sym typeface="Open Sans Bold"/>
              </a:rPr>
              <a:t>Solución Propuesta</a:t>
            </a:r>
          </a:p>
        </p:txBody>
      </p:sp>
      <p:sp>
        <p:nvSpPr>
          <p:cNvPr id="36" name="TextBox 36"/>
          <p:cNvSpPr txBox="1"/>
          <p:nvPr/>
        </p:nvSpPr>
        <p:spPr>
          <a:xfrm>
            <a:off x="2497563" y="7510657"/>
            <a:ext cx="2775347" cy="580390"/>
          </a:xfrm>
          <a:prstGeom prst="rect">
            <a:avLst/>
          </a:prstGeom>
        </p:spPr>
        <p:txBody>
          <a:bodyPr lIns="0" tIns="0" rIns="0" bIns="0" rtlCol="0" anchor="t">
            <a:spAutoFit/>
          </a:bodyPr>
          <a:lstStyle/>
          <a:p>
            <a:pPr algn="ctr">
              <a:lnSpc>
                <a:spcPts val="4759"/>
              </a:lnSpc>
            </a:pPr>
            <a:r>
              <a:rPr lang="en-US" sz="3399" b="1">
                <a:solidFill>
                  <a:srgbClr val="F7B4A7"/>
                </a:solidFill>
                <a:latin typeface="Open Sans Bold"/>
                <a:ea typeface="Open Sans Bold"/>
                <a:cs typeface="Open Sans Bold"/>
                <a:sym typeface="Open Sans Bold"/>
              </a:rPr>
              <a:t>Arquitectura</a:t>
            </a:r>
          </a:p>
        </p:txBody>
      </p:sp>
      <p:sp>
        <p:nvSpPr>
          <p:cNvPr id="37" name="TextBox 37"/>
          <p:cNvSpPr txBox="1"/>
          <p:nvPr/>
        </p:nvSpPr>
        <p:spPr>
          <a:xfrm>
            <a:off x="2497563" y="8934767"/>
            <a:ext cx="4654600" cy="580390"/>
          </a:xfrm>
          <a:prstGeom prst="rect">
            <a:avLst/>
          </a:prstGeom>
        </p:spPr>
        <p:txBody>
          <a:bodyPr lIns="0" tIns="0" rIns="0" bIns="0" rtlCol="0" anchor="t">
            <a:spAutoFit/>
          </a:bodyPr>
          <a:lstStyle/>
          <a:p>
            <a:pPr algn="ctr">
              <a:lnSpc>
                <a:spcPts val="4759"/>
              </a:lnSpc>
            </a:pPr>
            <a:r>
              <a:rPr lang="en-US" sz="3399" b="1">
                <a:solidFill>
                  <a:srgbClr val="F7B4A7"/>
                </a:solidFill>
                <a:latin typeface="Open Sans Bold"/>
                <a:ea typeface="Open Sans Bold"/>
                <a:cs typeface="Open Sans Bold"/>
                <a:sym typeface="Open Sans Bold"/>
              </a:rPr>
              <a:t>Metodología a aplicar</a:t>
            </a:r>
          </a:p>
        </p:txBody>
      </p:sp>
      <p:sp>
        <p:nvSpPr>
          <p:cNvPr id="38" name="TextBox 38"/>
          <p:cNvSpPr txBox="1"/>
          <p:nvPr/>
        </p:nvSpPr>
        <p:spPr>
          <a:xfrm>
            <a:off x="11947107" y="4673132"/>
            <a:ext cx="2831009" cy="580390"/>
          </a:xfrm>
          <a:prstGeom prst="rect">
            <a:avLst/>
          </a:prstGeom>
        </p:spPr>
        <p:txBody>
          <a:bodyPr lIns="0" tIns="0" rIns="0" bIns="0" rtlCol="0" anchor="t">
            <a:spAutoFit/>
          </a:bodyPr>
          <a:lstStyle/>
          <a:p>
            <a:pPr algn="ctr">
              <a:lnSpc>
                <a:spcPts val="4759"/>
              </a:lnSpc>
            </a:pPr>
            <a:r>
              <a:rPr lang="en-US" sz="3399" b="1">
                <a:solidFill>
                  <a:srgbClr val="FFFFFF"/>
                </a:solidFill>
                <a:latin typeface="Open Sans Bold"/>
                <a:ea typeface="Open Sans Bold"/>
                <a:cs typeface="Open Sans Bold"/>
                <a:sym typeface="Open Sans Bold"/>
              </a:rPr>
              <a:t>Conclusiones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8D92"/>
        </a:solidFill>
        <a:effectLst/>
      </p:bgPr>
    </p:bg>
    <p:spTree>
      <p:nvGrpSpPr>
        <p:cNvPr id="1" name=""/>
        <p:cNvGrpSpPr/>
        <p:nvPr/>
      </p:nvGrpSpPr>
      <p:grpSpPr>
        <a:xfrm>
          <a:off x="0" y="0"/>
          <a:ext cx="0" cy="0"/>
          <a:chOff x="0" y="0"/>
          <a:chExt cx="0" cy="0"/>
        </a:xfrm>
      </p:grpSpPr>
      <p:sp>
        <p:nvSpPr>
          <p:cNvPr id="2" name="Freeform 2"/>
          <p:cNvSpPr/>
          <p:nvPr/>
        </p:nvSpPr>
        <p:spPr>
          <a:xfrm>
            <a:off x="14947350" y="7619912"/>
            <a:ext cx="3340650" cy="2678594"/>
          </a:xfrm>
          <a:custGeom>
            <a:avLst/>
            <a:gdLst/>
            <a:ahLst/>
            <a:cxnLst/>
            <a:rect l="l" t="t" r="r" b="b"/>
            <a:pathLst>
              <a:path w="3340650" h="2678594">
                <a:moveTo>
                  <a:pt x="0" y="0"/>
                </a:moveTo>
                <a:lnTo>
                  <a:pt x="3340650" y="0"/>
                </a:lnTo>
                <a:lnTo>
                  <a:pt x="3340650" y="2678594"/>
                </a:lnTo>
                <a:lnTo>
                  <a:pt x="0" y="2678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596985" y="2077657"/>
            <a:ext cx="2774948" cy="2774948"/>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38995" r="223" b="-38995"/>
              </a:stretch>
            </a:blipFill>
          </p:spPr>
        </p:sp>
      </p:grpSp>
      <p:grpSp>
        <p:nvGrpSpPr>
          <p:cNvPr id="7" name="Group 7"/>
          <p:cNvGrpSpPr>
            <a:grpSpLocks noChangeAspect="1"/>
          </p:cNvGrpSpPr>
          <p:nvPr/>
        </p:nvGrpSpPr>
        <p:grpSpPr>
          <a:xfrm>
            <a:off x="5705434" y="2077657"/>
            <a:ext cx="2774948" cy="2774948"/>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38995" r="223" b="-38995"/>
              </a:stretch>
            </a:blipFill>
          </p:spPr>
        </p:sp>
      </p:grpSp>
      <p:grpSp>
        <p:nvGrpSpPr>
          <p:cNvPr id="11" name="Group 11"/>
          <p:cNvGrpSpPr>
            <a:grpSpLocks noChangeAspect="1"/>
          </p:cNvGrpSpPr>
          <p:nvPr/>
        </p:nvGrpSpPr>
        <p:grpSpPr>
          <a:xfrm>
            <a:off x="9810709" y="2077657"/>
            <a:ext cx="2774948" cy="2774948"/>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38995" r="223" b="-38995"/>
              </a:stretch>
            </a:blipFill>
          </p:spPr>
        </p:sp>
      </p:grpSp>
      <p:grpSp>
        <p:nvGrpSpPr>
          <p:cNvPr id="15" name="Group 15"/>
          <p:cNvGrpSpPr>
            <a:grpSpLocks noChangeAspect="1"/>
          </p:cNvGrpSpPr>
          <p:nvPr/>
        </p:nvGrpSpPr>
        <p:grpSpPr>
          <a:xfrm>
            <a:off x="13915984" y="2077657"/>
            <a:ext cx="2774948" cy="2774948"/>
            <a:chOff x="0" y="0"/>
            <a:chExt cx="14840029" cy="14840029"/>
          </a:xfrm>
        </p:grpSpPr>
        <p:sp>
          <p:nvSpPr>
            <p:cNvPr id="16" name="Freeform 1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17" name="Freeform 1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8" name="Freeform 1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2280" r="223" b="-2280"/>
              </a:stretch>
            </a:blipFill>
          </p:spPr>
        </p:sp>
      </p:grpSp>
      <p:sp>
        <p:nvSpPr>
          <p:cNvPr id="19" name="Freeform 19"/>
          <p:cNvSpPr/>
          <p:nvPr/>
        </p:nvSpPr>
        <p:spPr>
          <a:xfrm>
            <a:off x="49463" y="7619912"/>
            <a:ext cx="3667245" cy="2667088"/>
          </a:xfrm>
          <a:custGeom>
            <a:avLst/>
            <a:gdLst/>
            <a:ahLst/>
            <a:cxnLst/>
            <a:rect l="l" t="t" r="r" b="b"/>
            <a:pathLst>
              <a:path w="3667245" h="2667088">
                <a:moveTo>
                  <a:pt x="0" y="0"/>
                </a:moveTo>
                <a:lnTo>
                  <a:pt x="3667245" y="0"/>
                </a:lnTo>
                <a:lnTo>
                  <a:pt x="3667245" y="2667088"/>
                </a:lnTo>
                <a:lnTo>
                  <a:pt x="0" y="2667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0" y="6718226"/>
            <a:ext cx="7315200" cy="452212"/>
          </a:xfrm>
          <a:custGeom>
            <a:avLst/>
            <a:gdLst/>
            <a:ahLst/>
            <a:cxnLst/>
            <a:rect l="l" t="t" r="r" b="b"/>
            <a:pathLst>
              <a:path w="7315200" h="452212">
                <a:moveTo>
                  <a:pt x="0" y="0"/>
                </a:moveTo>
                <a:lnTo>
                  <a:pt x="7315200" y="0"/>
                </a:lnTo>
                <a:lnTo>
                  <a:pt x="7315200" y="452213"/>
                </a:lnTo>
                <a:lnTo>
                  <a:pt x="0" y="4522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7582867" y="-56602"/>
            <a:ext cx="3847133" cy="1566544"/>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Open Sans Bold"/>
                <a:ea typeface="Open Sans Bold"/>
                <a:cs typeface="Open Sans Bold"/>
                <a:sym typeface="Open Sans Bold"/>
              </a:rPr>
              <a:t>Roles</a:t>
            </a:r>
          </a:p>
        </p:txBody>
      </p:sp>
      <p:sp>
        <p:nvSpPr>
          <p:cNvPr id="22" name="TextBox 22"/>
          <p:cNvSpPr txBox="1"/>
          <p:nvPr/>
        </p:nvSpPr>
        <p:spPr>
          <a:xfrm>
            <a:off x="5549858" y="5507486"/>
            <a:ext cx="3086100" cy="537845"/>
          </a:xfrm>
          <a:prstGeom prst="rect">
            <a:avLst/>
          </a:prstGeom>
        </p:spPr>
        <p:txBody>
          <a:bodyPr lIns="0" tIns="0" rIns="0" bIns="0" rtlCol="0" anchor="t">
            <a:spAutoFit/>
          </a:bodyPr>
          <a:lstStyle/>
          <a:p>
            <a:pPr algn="ctr">
              <a:lnSpc>
                <a:spcPts val="4480"/>
              </a:lnSpc>
            </a:pPr>
            <a:r>
              <a:rPr lang="en-US" sz="3200">
                <a:solidFill>
                  <a:srgbClr val="FFFFFF"/>
                </a:solidFill>
                <a:latin typeface="Open Sans"/>
                <a:ea typeface="Open Sans"/>
                <a:cs typeface="Open Sans"/>
                <a:sym typeface="Open Sans"/>
              </a:rPr>
              <a:t>Product Owner</a:t>
            </a:r>
          </a:p>
        </p:txBody>
      </p:sp>
      <p:sp>
        <p:nvSpPr>
          <p:cNvPr id="23" name="TextBox 23"/>
          <p:cNvSpPr txBox="1"/>
          <p:nvPr/>
        </p:nvSpPr>
        <p:spPr>
          <a:xfrm>
            <a:off x="1441492" y="5489071"/>
            <a:ext cx="3086100" cy="537845"/>
          </a:xfrm>
          <a:prstGeom prst="rect">
            <a:avLst/>
          </a:prstGeom>
        </p:spPr>
        <p:txBody>
          <a:bodyPr lIns="0" tIns="0" rIns="0" bIns="0" rtlCol="0" anchor="t">
            <a:spAutoFit/>
          </a:bodyPr>
          <a:lstStyle/>
          <a:p>
            <a:pPr algn="ctr">
              <a:lnSpc>
                <a:spcPts val="4480"/>
              </a:lnSpc>
            </a:pPr>
            <a:r>
              <a:rPr lang="en-US" sz="3200">
                <a:solidFill>
                  <a:srgbClr val="FFFFFF"/>
                </a:solidFill>
                <a:latin typeface="Open Sans"/>
                <a:ea typeface="Open Sans"/>
                <a:cs typeface="Open Sans"/>
                <a:sym typeface="Open Sans"/>
              </a:rPr>
              <a:t>Scrum Master</a:t>
            </a:r>
          </a:p>
        </p:txBody>
      </p:sp>
      <p:sp>
        <p:nvSpPr>
          <p:cNvPr id="24" name="TextBox 24"/>
          <p:cNvSpPr txBox="1"/>
          <p:nvPr/>
        </p:nvSpPr>
        <p:spPr>
          <a:xfrm>
            <a:off x="5549858" y="5036951"/>
            <a:ext cx="3086100"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a:ea typeface="Open Sans"/>
                <a:cs typeface="Open Sans"/>
                <a:sym typeface="Open Sans"/>
              </a:rPr>
              <a:t>Ricardo Vargas</a:t>
            </a:r>
          </a:p>
        </p:txBody>
      </p:sp>
      <p:sp>
        <p:nvSpPr>
          <p:cNvPr id="25" name="TextBox 25"/>
          <p:cNvSpPr txBox="1"/>
          <p:nvPr/>
        </p:nvSpPr>
        <p:spPr>
          <a:xfrm>
            <a:off x="9655133" y="5000121"/>
            <a:ext cx="3086100" cy="1047750"/>
          </a:xfrm>
          <a:prstGeom prst="rect">
            <a:avLst/>
          </a:prstGeom>
        </p:spPr>
        <p:txBody>
          <a:bodyPr lIns="0" tIns="0" rIns="0" bIns="0" rtlCol="0" anchor="t">
            <a:spAutoFit/>
          </a:bodyPr>
          <a:lstStyle/>
          <a:p>
            <a:pPr algn="ctr">
              <a:lnSpc>
                <a:spcPts val="4200"/>
              </a:lnSpc>
            </a:pPr>
            <a:r>
              <a:rPr lang="en-US" sz="3000">
                <a:solidFill>
                  <a:srgbClr val="FFFFFF"/>
                </a:solidFill>
                <a:latin typeface="Open Sans"/>
                <a:ea typeface="Open Sans"/>
                <a:cs typeface="Open Sans"/>
                <a:sym typeface="Open Sans"/>
              </a:rPr>
              <a:t>Alexis Gómez</a:t>
            </a:r>
          </a:p>
          <a:p>
            <a:pPr algn="ctr">
              <a:lnSpc>
                <a:spcPts val="4200"/>
              </a:lnSpc>
            </a:pPr>
            <a:r>
              <a:rPr lang="en-US" sz="3000">
                <a:solidFill>
                  <a:srgbClr val="FFFFFF"/>
                </a:solidFill>
                <a:latin typeface="Open Sans"/>
                <a:ea typeface="Open Sans"/>
                <a:cs typeface="Open Sans"/>
                <a:sym typeface="Open Sans"/>
              </a:rPr>
              <a:t>Front End Dev.</a:t>
            </a:r>
          </a:p>
        </p:txBody>
      </p:sp>
      <p:sp>
        <p:nvSpPr>
          <p:cNvPr id="26" name="TextBox 26"/>
          <p:cNvSpPr txBox="1"/>
          <p:nvPr/>
        </p:nvSpPr>
        <p:spPr>
          <a:xfrm>
            <a:off x="13760408" y="4981706"/>
            <a:ext cx="3086100" cy="1047750"/>
          </a:xfrm>
          <a:prstGeom prst="rect">
            <a:avLst/>
          </a:prstGeom>
        </p:spPr>
        <p:txBody>
          <a:bodyPr lIns="0" tIns="0" rIns="0" bIns="0" rtlCol="0" anchor="t">
            <a:spAutoFit/>
          </a:bodyPr>
          <a:lstStyle/>
          <a:p>
            <a:pPr algn="ctr">
              <a:lnSpc>
                <a:spcPts val="4200"/>
              </a:lnSpc>
            </a:pPr>
            <a:r>
              <a:rPr lang="en-US" sz="3000">
                <a:solidFill>
                  <a:srgbClr val="FFFFFF"/>
                </a:solidFill>
                <a:latin typeface="Open Sans"/>
                <a:ea typeface="Open Sans"/>
                <a:cs typeface="Open Sans"/>
                <a:sym typeface="Open Sans"/>
              </a:rPr>
              <a:t>Juan Retamozo</a:t>
            </a:r>
          </a:p>
          <a:p>
            <a:pPr algn="ctr">
              <a:lnSpc>
                <a:spcPts val="4200"/>
              </a:lnSpc>
            </a:pPr>
            <a:r>
              <a:rPr lang="en-US" sz="3000">
                <a:solidFill>
                  <a:srgbClr val="FFFFFF"/>
                </a:solidFill>
                <a:latin typeface="Open Sans"/>
                <a:ea typeface="Open Sans"/>
                <a:cs typeface="Open Sans"/>
                <a:sym typeface="Open Sans"/>
              </a:rPr>
              <a:t>Back End Dev.</a:t>
            </a:r>
          </a:p>
        </p:txBody>
      </p:sp>
      <p:sp>
        <p:nvSpPr>
          <p:cNvPr id="27" name="TextBox 27"/>
          <p:cNvSpPr txBox="1"/>
          <p:nvPr/>
        </p:nvSpPr>
        <p:spPr>
          <a:xfrm>
            <a:off x="1441492" y="5018536"/>
            <a:ext cx="3086100"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a:ea typeface="Open Sans"/>
                <a:cs typeface="Open Sans"/>
                <a:sym typeface="Open Sans"/>
              </a:rPr>
              <a:t>Cristian Jiménez</a:t>
            </a:r>
          </a:p>
        </p:txBody>
      </p:sp>
      <p:sp>
        <p:nvSpPr>
          <p:cNvPr id="28" name="TextBox 28"/>
          <p:cNvSpPr txBox="1"/>
          <p:nvPr/>
        </p:nvSpPr>
        <p:spPr>
          <a:xfrm>
            <a:off x="7580312" y="6365848"/>
            <a:ext cx="3086100" cy="1099820"/>
          </a:xfrm>
          <a:prstGeom prst="rect">
            <a:avLst/>
          </a:prstGeom>
        </p:spPr>
        <p:txBody>
          <a:bodyPr lIns="0" tIns="0" rIns="0" bIns="0" rtlCol="0" anchor="t">
            <a:spAutoFit/>
          </a:bodyPr>
          <a:lstStyle/>
          <a:p>
            <a:pPr algn="ctr">
              <a:lnSpc>
                <a:spcPts val="4480"/>
              </a:lnSpc>
            </a:pPr>
            <a:r>
              <a:rPr lang="en-US" sz="3200">
                <a:solidFill>
                  <a:srgbClr val="FFFFFF"/>
                </a:solidFill>
                <a:latin typeface="Open Sans"/>
                <a:ea typeface="Open Sans"/>
                <a:cs typeface="Open Sans"/>
                <a:sym typeface="Open Sans"/>
              </a:rPr>
              <a:t>Development Team</a:t>
            </a:r>
          </a:p>
        </p:txBody>
      </p:sp>
      <p:sp>
        <p:nvSpPr>
          <p:cNvPr id="29" name="Freeform 29"/>
          <p:cNvSpPr/>
          <p:nvPr/>
        </p:nvSpPr>
        <p:spPr>
          <a:xfrm>
            <a:off x="10931524" y="6718226"/>
            <a:ext cx="7315200" cy="452212"/>
          </a:xfrm>
          <a:custGeom>
            <a:avLst/>
            <a:gdLst/>
            <a:ahLst/>
            <a:cxnLst/>
            <a:rect l="l" t="t" r="r" b="b"/>
            <a:pathLst>
              <a:path w="7315200" h="452212">
                <a:moveTo>
                  <a:pt x="0" y="0"/>
                </a:moveTo>
                <a:lnTo>
                  <a:pt x="7315200" y="0"/>
                </a:lnTo>
                <a:lnTo>
                  <a:pt x="7315200" y="452213"/>
                </a:lnTo>
                <a:lnTo>
                  <a:pt x="0" y="4522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1593956">
            <a:off x="9217831" y="4612189"/>
            <a:ext cx="4319383" cy="4319383"/>
            <a:chOff x="0" y="0"/>
            <a:chExt cx="812800" cy="812800"/>
          </a:xfrm>
        </p:grpSpPr>
        <p:sp>
          <p:nvSpPr>
            <p:cNvPr id="3" name="Freeform 3"/>
            <p:cNvSpPr/>
            <p:nvPr/>
          </p:nvSpPr>
          <p:spPr>
            <a:xfrm>
              <a:off x="0" y="0"/>
              <a:ext cx="812800" cy="812800"/>
            </a:xfrm>
            <a:custGeom>
              <a:avLst/>
              <a:gdLst/>
              <a:ahLst/>
              <a:cxnLst/>
              <a:rect l="l" t="t" r="r" b="b"/>
              <a:pathLst>
                <a:path w="812800" h="812800">
                  <a:moveTo>
                    <a:pt x="41224" y="0"/>
                  </a:moveTo>
                  <a:lnTo>
                    <a:pt x="771576" y="0"/>
                  </a:lnTo>
                  <a:cubicBezTo>
                    <a:pt x="782509" y="0"/>
                    <a:pt x="792995" y="4343"/>
                    <a:pt x="800726" y="12074"/>
                  </a:cubicBezTo>
                  <a:cubicBezTo>
                    <a:pt x="808457" y="19805"/>
                    <a:pt x="812800" y="30291"/>
                    <a:pt x="812800" y="41224"/>
                  </a:cubicBezTo>
                  <a:lnTo>
                    <a:pt x="812800" y="771576"/>
                  </a:lnTo>
                  <a:cubicBezTo>
                    <a:pt x="812800" y="782509"/>
                    <a:pt x="808457" y="792995"/>
                    <a:pt x="800726" y="800726"/>
                  </a:cubicBezTo>
                  <a:cubicBezTo>
                    <a:pt x="792995" y="808457"/>
                    <a:pt x="782509" y="812800"/>
                    <a:pt x="771576" y="812800"/>
                  </a:cubicBezTo>
                  <a:lnTo>
                    <a:pt x="41224" y="812800"/>
                  </a:lnTo>
                  <a:cubicBezTo>
                    <a:pt x="30291" y="812800"/>
                    <a:pt x="19805" y="808457"/>
                    <a:pt x="12074" y="800726"/>
                  </a:cubicBezTo>
                  <a:cubicBezTo>
                    <a:pt x="4343" y="792995"/>
                    <a:pt x="0" y="782509"/>
                    <a:pt x="0" y="771576"/>
                  </a:cubicBezTo>
                  <a:lnTo>
                    <a:pt x="0" y="41224"/>
                  </a:lnTo>
                  <a:cubicBezTo>
                    <a:pt x="0" y="30291"/>
                    <a:pt x="4343" y="19805"/>
                    <a:pt x="12074" y="12074"/>
                  </a:cubicBezTo>
                  <a:cubicBezTo>
                    <a:pt x="19805" y="4343"/>
                    <a:pt x="30291" y="0"/>
                    <a:pt x="41224" y="0"/>
                  </a:cubicBezTo>
                  <a:close/>
                </a:path>
              </a:pathLst>
            </a:custGeom>
            <a:blipFill>
              <a:blip r:embed="rId2"/>
              <a:stretch>
                <a:fillRect/>
              </a:stretch>
            </a:blipFill>
          </p:spPr>
        </p:sp>
      </p:grpSp>
      <p:grpSp>
        <p:nvGrpSpPr>
          <p:cNvPr id="4" name="Group 4"/>
          <p:cNvGrpSpPr/>
          <p:nvPr/>
        </p:nvGrpSpPr>
        <p:grpSpPr>
          <a:xfrm rot="-1043775">
            <a:off x="12737544" y="2745379"/>
            <a:ext cx="4319383" cy="4319383"/>
            <a:chOff x="0" y="0"/>
            <a:chExt cx="812800" cy="812800"/>
          </a:xfrm>
        </p:grpSpPr>
        <p:sp>
          <p:nvSpPr>
            <p:cNvPr id="5" name="Freeform 5"/>
            <p:cNvSpPr/>
            <p:nvPr/>
          </p:nvSpPr>
          <p:spPr>
            <a:xfrm>
              <a:off x="0" y="0"/>
              <a:ext cx="812800" cy="812800"/>
            </a:xfrm>
            <a:custGeom>
              <a:avLst/>
              <a:gdLst/>
              <a:ahLst/>
              <a:cxnLst/>
              <a:rect l="l" t="t" r="r" b="b"/>
              <a:pathLst>
                <a:path w="812800" h="812800">
                  <a:moveTo>
                    <a:pt x="41224" y="0"/>
                  </a:moveTo>
                  <a:lnTo>
                    <a:pt x="771576" y="0"/>
                  </a:lnTo>
                  <a:cubicBezTo>
                    <a:pt x="782509" y="0"/>
                    <a:pt x="792995" y="4343"/>
                    <a:pt x="800726" y="12074"/>
                  </a:cubicBezTo>
                  <a:cubicBezTo>
                    <a:pt x="808457" y="19805"/>
                    <a:pt x="812800" y="30291"/>
                    <a:pt x="812800" y="41224"/>
                  </a:cubicBezTo>
                  <a:lnTo>
                    <a:pt x="812800" y="771576"/>
                  </a:lnTo>
                  <a:cubicBezTo>
                    <a:pt x="812800" y="782509"/>
                    <a:pt x="808457" y="792995"/>
                    <a:pt x="800726" y="800726"/>
                  </a:cubicBezTo>
                  <a:cubicBezTo>
                    <a:pt x="792995" y="808457"/>
                    <a:pt x="782509" y="812800"/>
                    <a:pt x="771576" y="812800"/>
                  </a:cubicBezTo>
                  <a:lnTo>
                    <a:pt x="41224" y="812800"/>
                  </a:lnTo>
                  <a:cubicBezTo>
                    <a:pt x="30291" y="812800"/>
                    <a:pt x="19805" y="808457"/>
                    <a:pt x="12074" y="800726"/>
                  </a:cubicBezTo>
                  <a:cubicBezTo>
                    <a:pt x="4343" y="792995"/>
                    <a:pt x="0" y="782509"/>
                    <a:pt x="0" y="771576"/>
                  </a:cubicBezTo>
                  <a:lnTo>
                    <a:pt x="0" y="41224"/>
                  </a:lnTo>
                  <a:cubicBezTo>
                    <a:pt x="0" y="30291"/>
                    <a:pt x="4343" y="19805"/>
                    <a:pt x="12074" y="12074"/>
                  </a:cubicBezTo>
                  <a:cubicBezTo>
                    <a:pt x="19805" y="4343"/>
                    <a:pt x="30291" y="0"/>
                    <a:pt x="41224" y="0"/>
                  </a:cubicBezTo>
                  <a:close/>
                </a:path>
              </a:pathLst>
            </a:custGeom>
            <a:blipFill>
              <a:blip r:embed="rId3"/>
              <a:stretch>
                <a:fillRect/>
              </a:stretch>
            </a:blipFill>
          </p:spPr>
        </p:sp>
      </p:grpSp>
      <p:sp>
        <p:nvSpPr>
          <p:cNvPr id="6" name="TextBox 6"/>
          <p:cNvSpPr txBox="1"/>
          <p:nvPr/>
        </p:nvSpPr>
        <p:spPr>
          <a:xfrm>
            <a:off x="6474396" y="2330"/>
            <a:ext cx="5339209" cy="1566544"/>
          </a:xfrm>
          <a:prstGeom prst="rect">
            <a:avLst/>
          </a:prstGeom>
        </p:spPr>
        <p:txBody>
          <a:bodyPr lIns="0" tIns="0" rIns="0" bIns="0" rtlCol="0" anchor="t">
            <a:spAutoFit/>
          </a:bodyPr>
          <a:lstStyle/>
          <a:p>
            <a:pPr algn="ctr">
              <a:lnSpc>
                <a:spcPts val="12880"/>
              </a:lnSpc>
            </a:pPr>
            <a:r>
              <a:rPr lang="en-US" sz="9200" b="1">
                <a:solidFill>
                  <a:srgbClr val="2B4B82"/>
                </a:solidFill>
                <a:latin typeface="Open Sans Bold"/>
                <a:ea typeface="Open Sans Bold"/>
                <a:cs typeface="Open Sans Bold"/>
                <a:sym typeface="Open Sans Bold"/>
              </a:rPr>
              <a:t>Contexto</a:t>
            </a:r>
          </a:p>
        </p:txBody>
      </p:sp>
      <p:sp>
        <p:nvSpPr>
          <p:cNvPr id="7" name="TextBox 7"/>
          <p:cNvSpPr txBox="1"/>
          <p:nvPr/>
        </p:nvSpPr>
        <p:spPr>
          <a:xfrm>
            <a:off x="754752" y="3028343"/>
            <a:ext cx="6233859" cy="4173164"/>
          </a:xfrm>
          <a:prstGeom prst="rect">
            <a:avLst/>
          </a:prstGeom>
        </p:spPr>
        <p:txBody>
          <a:bodyPr lIns="0" tIns="0" rIns="0" bIns="0" rtlCol="0" anchor="t">
            <a:spAutoFit/>
          </a:bodyPr>
          <a:lstStyle/>
          <a:p>
            <a:pPr algn="just">
              <a:lnSpc>
                <a:spcPts val="4133"/>
              </a:lnSpc>
            </a:pPr>
            <a:r>
              <a:rPr lang="en-US" sz="2952">
                <a:solidFill>
                  <a:srgbClr val="2B4B82"/>
                </a:solidFill>
                <a:latin typeface="Open Sans"/>
                <a:ea typeface="Open Sans"/>
                <a:cs typeface="Open Sans"/>
                <a:sym typeface="Open Sans"/>
              </a:rPr>
              <a:t>Bermellona Accesorios es una PYME de venta de accesorios de manufactura propia, es una empresa con 4 años de trayectoria en donde ha tenido un crecimiento exponencial gracias a fondos concursables que le han permitido expandirse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7366420" y="5061698"/>
            <a:ext cx="4539917" cy="4196602"/>
          </a:xfrm>
          <a:custGeom>
            <a:avLst/>
            <a:gdLst/>
            <a:ahLst/>
            <a:cxnLst/>
            <a:rect l="l" t="t" r="r" b="b"/>
            <a:pathLst>
              <a:path w="4539917" h="4196602">
                <a:moveTo>
                  <a:pt x="0" y="0"/>
                </a:moveTo>
                <a:lnTo>
                  <a:pt x="4539918" y="0"/>
                </a:lnTo>
                <a:lnTo>
                  <a:pt x="4539918" y="4196602"/>
                </a:lnTo>
                <a:lnTo>
                  <a:pt x="0" y="4196602"/>
                </a:lnTo>
                <a:lnTo>
                  <a:pt x="0" y="0"/>
                </a:lnTo>
                <a:close/>
              </a:path>
            </a:pathLst>
          </a:custGeom>
          <a:blipFill>
            <a:blip r:embed="rId2"/>
            <a:stretch>
              <a:fillRect t="-5406" b="-5406"/>
            </a:stretch>
          </a:blipFill>
        </p:spPr>
      </p:sp>
      <p:sp>
        <p:nvSpPr>
          <p:cNvPr id="3" name="TextBox 3"/>
          <p:cNvSpPr txBox="1"/>
          <p:nvPr/>
        </p:nvSpPr>
        <p:spPr>
          <a:xfrm>
            <a:off x="6117580" y="159703"/>
            <a:ext cx="6988820" cy="1566544"/>
          </a:xfrm>
          <a:prstGeom prst="rect">
            <a:avLst/>
          </a:prstGeom>
        </p:spPr>
        <p:txBody>
          <a:bodyPr wrap="square" lIns="0" tIns="0" rIns="0" bIns="0" rtlCol="0" anchor="t">
            <a:spAutoFit/>
          </a:bodyPr>
          <a:lstStyle/>
          <a:p>
            <a:pPr algn="ctr">
              <a:lnSpc>
                <a:spcPts val="12880"/>
              </a:lnSpc>
            </a:pPr>
            <a:r>
              <a:rPr lang="en-US" sz="9200" b="1" dirty="0" err="1">
                <a:solidFill>
                  <a:srgbClr val="2B4B82"/>
                </a:solidFill>
                <a:latin typeface="Open Sans Bold"/>
                <a:ea typeface="Open Sans Bold"/>
                <a:cs typeface="Open Sans Bold"/>
                <a:sym typeface="Open Sans Bold"/>
              </a:rPr>
              <a:t>Necesidad</a:t>
            </a:r>
            <a:endParaRPr lang="en-US" sz="9200" b="1" dirty="0">
              <a:solidFill>
                <a:srgbClr val="2B4B82"/>
              </a:solidFill>
              <a:latin typeface="Open Sans Bold"/>
              <a:ea typeface="Open Sans Bold"/>
              <a:cs typeface="Open Sans Bold"/>
              <a:sym typeface="Open Sans Bold"/>
            </a:endParaRPr>
          </a:p>
        </p:txBody>
      </p:sp>
      <p:sp>
        <p:nvSpPr>
          <p:cNvPr id="4" name="TextBox 4"/>
          <p:cNvSpPr txBox="1"/>
          <p:nvPr/>
        </p:nvSpPr>
        <p:spPr>
          <a:xfrm>
            <a:off x="926987" y="2320367"/>
            <a:ext cx="16434026" cy="1967230"/>
          </a:xfrm>
          <a:prstGeom prst="rect">
            <a:avLst/>
          </a:prstGeom>
        </p:spPr>
        <p:txBody>
          <a:bodyPr lIns="0" tIns="0" rIns="0" bIns="0" rtlCol="0" anchor="t">
            <a:spAutoFit/>
          </a:bodyPr>
          <a:lstStyle/>
          <a:p>
            <a:pPr algn="just">
              <a:lnSpc>
                <a:spcPts val="3919"/>
              </a:lnSpc>
              <a:spcBef>
                <a:spcPct val="0"/>
              </a:spcBef>
            </a:pPr>
            <a:r>
              <a:rPr lang="en-US" sz="2799" b="1">
                <a:solidFill>
                  <a:srgbClr val="2B4B82"/>
                </a:solidFill>
                <a:latin typeface="Open Sans Bold"/>
                <a:ea typeface="Open Sans Bold"/>
                <a:cs typeface="Open Sans Bold"/>
                <a:sym typeface="Open Sans Bold"/>
              </a:rPr>
              <a:t>Actualmente  la empresa necesita expandirse al mundo digital para poder diferenciarse de la competencia y así poder incrementar sus ventas mediante el E-Commerce. Es relevante este proyecto ya que la gran mayoría de PYMES solo tienen ventas de manera presencial lo que limita en gran medida el público al que pueden llegar al estar en solo una ubicación.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769244" y="3859144"/>
            <a:ext cx="3674547" cy="2812698"/>
          </a:xfrm>
          <a:custGeom>
            <a:avLst/>
            <a:gdLst/>
            <a:ahLst/>
            <a:cxnLst/>
            <a:rect l="l" t="t" r="r" b="b"/>
            <a:pathLst>
              <a:path w="3674547" h="2812698">
                <a:moveTo>
                  <a:pt x="0" y="0"/>
                </a:moveTo>
                <a:lnTo>
                  <a:pt x="3674546" y="0"/>
                </a:lnTo>
                <a:lnTo>
                  <a:pt x="3674546" y="2812699"/>
                </a:lnTo>
                <a:lnTo>
                  <a:pt x="0" y="281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55742" y="4095606"/>
            <a:ext cx="2641285" cy="2576236"/>
          </a:xfrm>
          <a:custGeom>
            <a:avLst/>
            <a:gdLst/>
            <a:ahLst/>
            <a:cxnLst/>
            <a:rect l="l" t="t" r="r" b="b"/>
            <a:pathLst>
              <a:path w="2641285" h="2576236">
                <a:moveTo>
                  <a:pt x="0" y="0"/>
                </a:moveTo>
                <a:lnTo>
                  <a:pt x="2641285" y="0"/>
                </a:lnTo>
                <a:lnTo>
                  <a:pt x="2641285" y="2576237"/>
                </a:lnTo>
                <a:lnTo>
                  <a:pt x="0" y="2576237"/>
                </a:lnTo>
                <a:lnTo>
                  <a:pt x="0" y="0"/>
                </a:lnTo>
                <a:close/>
              </a:path>
            </a:pathLst>
          </a:custGeom>
          <a:blipFill>
            <a:blip r:embed="rId4"/>
            <a:stretch>
              <a:fillRect t="-2086" r="-4785" b="-4136"/>
            </a:stretch>
          </a:blipFill>
        </p:spPr>
      </p:sp>
      <p:sp>
        <p:nvSpPr>
          <p:cNvPr id="4" name="Freeform 4"/>
          <p:cNvSpPr/>
          <p:nvPr/>
        </p:nvSpPr>
        <p:spPr>
          <a:xfrm>
            <a:off x="5980310" y="3855947"/>
            <a:ext cx="2736027" cy="2815896"/>
          </a:xfrm>
          <a:custGeom>
            <a:avLst/>
            <a:gdLst/>
            <a:ahLst/>
            <a:cxnLst/>
            <a:rect l="l" t="t" r="r" b="b"/>
            <a:pathLst>
              <a:path w="2736027" h="2815896">
                <a:moveTo>
                  <a:pt x="0" y="0"/>
                </a:moveTo>
                <a:lnTo>
                  <a:pt x="2736027" y="0"/>
                </a:lnTo>
                <a:lnTo>
                  <a:pt x="2736027" y="2815896"/>
                </a:lnTo>
                <a:lnTo>
                  <a:pt x="0" y="2815896"/>
                </a:lnTo>
                <a:lnTo>
                  <a:pt x="0" y="0"/>
                </a:lnTo>
                <a:close/>
              </a:path>
            </a:pathLst>
          </a:custGeom>
          <a:blipFill>
            <a:blip r:embed="rId5"/>
            <a:stretch>
              <a:fillRect r="-1246"/>
            </a:stretch>
          </a:blipFill>
        </p:spPr>
      </p:sp>
      <p:sp>
        <p:nvSpPr>
          <p:cNvPr id="5" name="Freeform 5"/>
          <p:cNvSpPr/>
          <p:nvPr/>
        </p:nvSpPr>
        <p:spPr>
          <a:xfrm>
            <a:off x="14709232" y="4095606"/>
            <a:ext cx="2550068" cy="2608765"/>
          </a:xfrm>
          <a:custGeom>
            <a:avLst/>
            <a:gdLst/>
            <a:ahLst/>
            <a:cxnLst/>
            <a:rect l="l" t="t" r="r" b="b"/>
            <a:pathLst>
              <a:path w="2550068" h="2608765">
                <a:moveTo>
                  <a:pt x="0" y="0"/>
                </a:moveTo>
                <a:lnTo>
                  <a:pt x="2550068" y="0"/>
                </a:lnTo>
                <a:lnTo>
                  <a:pt x="2550068" y="2608765"/>
                </a:lnTo>
                <a:lnTo>
                  <a:pt x="0" y="2608765"/>
                </a:lnTo>
                <a:lnTo>
                  <a:pt x="0" y="0"/>
                </a:lnTo>
                <a:close/>
              </a:path>
            </a:pathLst>
          </a:custGeom>
          <a:blipFill>
            <a:blip r:embed="rId6"/>
            <a:stretch>
              <a:fillRect/>
            </a:stretch>
          </a:blipFill>
        </p:spPr>
      </p:sp>
      <p:sp>
        <p:nvSpPr>
          <p:cNvPr id="6" name="TextBox 6"/>
          <p:cNvSpPr txBox="1"/>
          <p:nvPr/>
        </p:nvSpPr>
        <p:spPr>
          <a:xfrm>
            <a:off x="2784650" y="171185"/>
            <a:ext cx="13538597" cy="1566544"/>
          </a:xfrm>
          <a:prstGeom prst="rect">
            <a:avLst/>
          </a:prstGeom>
        </p:spPr>
        <p:txBody>
          <a:bodyPr wrap="square" lIns="0" tIns="0" rIns="0" bIns="0" rtlCol="0" anchor="t">
            <a:spAutoFit/>
          </a:bodyPr>
          <a:lstStyle/>
          <a:p>
            <a:pPr algn="ctr">
              <a:lnSpc>
                <a:spcPts val="12880"/>
              </a:lnSpc>
            </a:pPr>
            <a:r>
              <a:rPr lang="en-US" sz="9200" b="1" dirty="0" err="1">
                <a:solidFill>
                  <a:srgbClr val="FFFFFF"/>
                </a:solidFill>
                <a:latin typeface="Open Sans Bold"/>
                <a:ea typeface="Open Sans Bold"/>
                <a:cs typeface="Open Sans Bold"/>
                <a:sym typeface="Open Sans Bold"/>
              </a:rPr>
              <a:t>Solución</a:t>
            </a:r>
            <a:r>
              <a:rPr lang="en-US" sz="9200" b="1" dirty="0">
                <a:solidFill>
                  <a:srgbClr val="FFFFFF"/>
                </a:solidFill>
                <a:latin typeface="Open Sans Bold"/>
                <a:ea typeface="Open Sans Bold"/>
                <a:cs typeface="Open Sans Bold"/>
                <a:sym typeface="Open Sans Bold"/>
              </a:rPr>
              <a:t> </a:t>
            </a:r>
            <a:r>
              <a:rPr lang="en-US" sz="9200" b="1" dirty="0" err="1">
                <a:solidFill>
                  <a:srgbClr val="FFFFFF"/>
                </a:solidFill>
                <a:latin typeface="Open Sans Bold"/>
                <a:ea typeface="Open Sans Bold"/>
                <a:cs typeface="Open Sans Bold"/>
                <a:sym typeface="Open Sans Bold"/>
              </a:rPr>
              <a:t>propuesta</a:t>
            </a:r>
            <a:endParaRPr lang="en-US" sz="9200" b="1" dirty="0">
              <a:solidFill>
                <a:srgbClr val="FFFFFF"/>
              </a:solidFill>
              <a:latin typeface="Open Sans Bold"/>
              <a:ea typeface="Open Sans Bold"/>
              <a:cs typeface="Open Sans Bold"/>
              <a:sym typeface="Open Sans Bold"/>
            </a:endParaRPr>
          </a:p>
        </p:txBody>
      </p:sp>
      <p:sp>
        <p:nvSpPr>
          <p:cNvPr id="7" name="TextBox 7"/>
          <p:cNvSpPr txBox="1"/>
          <p:nvPr/>
        </p:nvSpPr>
        <p:spPr>
          <a:xfrm>
            <a:off x="1323698" y="6586118"/>
            <a:ext cx="2956024" cy="688763"/>
          </a:xfrm>
          <a:prstGeom prst="rect">
            <a:avLst/>
          </a:prstGeom>
        </p:spPr>
        <p:txBody>
          <a:bodyPr lIns="0" tIns="0" rIns="0" bIns="0" rtlCol="0" anchor="t">
            <a:spAutoFit/>
          </a:bodyPr>
          <a:lstStyle/>
          <a:p>
            <a:pPr algn="ctr">
              <a:lnSpc>
                <a:spcPts val="5611"/>
              </a:lnSpc>
            </a:pPr>
            <a:r>
              <a:rPr lang="en-US" sz="4008" b="1">
                <a:solidFill>
                  <a:srgbClr val="FFFFFF"/>
                </a:solidFill>
                <a:latin typeface="Open Sans Bold"/>
                <a:ea typeface="Open Sans Bold"/>
                <a:cs typeface="Open Sans Bold"/>
                <a:sym typeface="Open Sans Bold"/>
              </a:rPr>
              <a:t>Ecommerce</a:t>
            </a:r>
          </a:p>
        </p:txBody>
      </p:sp>
      <p:sp>
        <p:nvSpPr>
          <p:cNvPr id="8" name="TextBox 8"/>
          <p:cNvSpPr txBox="1"/>
          <p:nvPr/>
        </p:nvSpPr>
        <p:spPr>
          <a:xfrm>
            <a:off x="10355742" y="6586118"/>
            <a:ext cx="2856309" cy="688763"/>
          </a:xfrm>
          <a:prstGeom prst="rect">
            <a:avLst/>
          </a:prstGeom>
        </p:spPr>
        <p:txBody>
          <a:bodyPr lIns="0" tIns="0" rIns="0" bIns="0" rtlCol="0" anchor="t">
            <a:spAutoFit/>
          </a:bodyPr>
          <a:lstStyle/>
          <a:p>
            <a:pPr algn="ctr">
              <a:lnSpc>
                <a:spcPts val="5611"/>
              </a:lnSpc>
            </a:pPr>
            <a:r>
              <a:rPr lang="en-US" sz="4008" b="1">
                <a:solidFill>
                  <a:srgbClr val="FFFFFF"/>
                </a:solidFill>
                <a:latin typeface="Open Sans Bold"/>
                <a:ea typeface="Open Sans Bold"/>
                <a:cs typeface="Open Sans Bold"/>
                <a:sym typeface="Open Sans Bold"/>
              </a:rPr>
              <a:t>App Mobile</a:t>
            </a:r>
          </a:p>
        </p:txBody>
      </p:sp>
      <p:sp>
        <p:nvSpPr>
          <p:cNvPr id="9" name="TextBox 9"/>
          <p:cNvSpPr txBox="1"/>
          <p:nvPr/>
        </p:nvSpPr>
        <p:spPr>
          <a:xfrm>
            <a:off x="6670694" y="6586118"/>
            <a:ext cx="2045643" cy="688763"/>
          </a:xfrm>
          <a:prstGeom prst="rect">
            <a:avLst/>
          </a:prstGeom>
        </p:spPr>
        <p:txBody>
          <a:bodyPr lIns="0" tIns="0" rIns="0" bIns="0" rtlCol="0" anchor="t">
            <a:spAutoFit/>
          </a:bodyPr>
          <a:lstStyle/>
          <a:p>
            <a:pPr algn="ctr">
              <a:lnSpc>
                <a:spcPts val="5611"/>
              </a:lnSpc>
            </a:pPr>
            <a:r>
              <a:rPr lang="en-US" sz="4008" b="1">
                <a:solidFill>
                  <a:srgbClr val="FFFFFF"/>
                </a:solidFill>
                <a:latin typeface="Open Sans Bold"/>
                <a:ea typeface="Open Sans Bold"/>
                <a:cs typeface="Open Sans Bold"/>
                <a:sym typeface="Open Sans Bold"/>
              </a:rPr>
              <a:t>Chatbot</a:t>
            </a:r>
          </a:p>
        </p:txBody>
      </p:sp>
      <p:sp>
        <p:nvSpPr>
          <p:cNvPr id="10" name="TextBox 10"/>
          <p:cNvSpPr txBox="1"/>
          <p:nvPr/>
        </p:nvSpPr>
        <p:spPr>
          <a:xfrm>
            <a:off x="14125964" y="6618646"/>
            <a:ext cx="4018988" cy="1393613"/>
          </a:xfrm>
          <a:prstGeom prst="rect">
            <a:avLst/>
          </a:prstGeom>
        </p:spPr>
        <p:txBody>
          <a:bodyPr lIns="0" tIns="0" rIns="0" bIns="0" rtlCol="0" anchor="t">
            <a:spAutoFit/>
          </a:bodyPr>
          <a:lstStyle/>
          <a:p>
            <a:pPr algn="ctr">
              <a:lnSpc>
                <a:spcPts val="5611"/>
              </a:lnSpc>
            </a:pPr>
            <a:r>
              <a:rPr lang="en-US" sz="4008" b="1">
                <a:solidFill>
                  <a:srgbClr val="FFFFFF"/>
                </a:solidFill>
                <a:latin typeface="Open Sans Bold"/>
                <a:ea typeface="Open Sans Bold"/>
                <a:cs typeface="Open Sans Bold"/>
                <a:sym typeface="Open Sans Bold"/>
              </a:rPr>
              <a:t>Analisis de datos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520354" y="1955943"/>
            <a:ext cx="13493914" cy="7556592"/>
          </a:xfrm>
          <a:custGeom>
            <a:avLst/>
            <a:gdLst/>
            <a:ahLst/>
            <a:cxnLst/>
            <a:rect l="l" t="t" r="r" b="b"/>
            <a:pathLst>
              <a:path w="13493914" h="7556592">
                <a:moveTo>
                  <a:pt x="0" y="0"/>
                </a:moveTo>
                <a:lnTo>
                  <a:pt x="13493914" y="0"/>
                </a:lnTo>
                <a:lnTo>
                  <a:pt x="13493914" y="7556592"/>
                </a:lnTo>
                <a:lnTo>
                  <a:pt x="0" y="7556592"/>
                </a:lnTo>
                <a:lnTo>
                  <a:pt x="0" y="0"/>
                </a:lnTo>
                <a:close/>
              </a:path>
            </a:pathLst>
          </a:custGeom>
          <a:blipFill>
            <a:blip r:embed="rId2"/>
            <a:stretch>
              <a:fillRect/>
            </a:stretch>
          </a:blipFill>
        </p:spPr>
      </p:sp>
      <p:sp>
        <p:nvSpPr>
          <p:cNvPr id="3" name="TextBox 3"/>
          <p:cNvSpPr txBox="1"/>
          <p:nvPr/>
        </p:nvSpPr>
        <p:spPr>
          <a:xfrm>
            <a:off x="5389066" y="159703"/>
            <a:ext cx="8174534" cy="1566544"/>
          </a:xfrm>
          <a:prstGeom prst="rect">
            <a:avLst/>
          </a:prstGeom>
        </p:spPr>
        <p:txBody>
          <a:bodyPr wrap="square" lIns="0" tIns="0" rIns="0" bIns="0" rtlCol="0" anchor="t">
            <a:spAutoFit/>
          </a:bodyPr>
          <a:lstStyle/>
          <a:p>
            <a:pPr algn="ctr">
              <a:lnSpc>
                <a:spcPts val="12880"/>
              </a:lnSpc>
            </a:pPr>
            <a:r>
              <a:rPr lang="en-US" sz="9200" b="1" dirty="0" err="1">
                <a:solidFill>
                  <a:srgbClr val="2B4B82"/>
                </a:solidFill>
                <a:latin typeface="Open Sans Bold"/>
                <a:ea typeface="Open Sans Bold"/>
                <a:cs typeface="Open Sans Bold"/>
                <a:sym typeface="Open Sans Bold"/>
              </a:rPr>
              <a:t>Arquitectura</a:t>
            </a:r>
            <a:endParaRPr lang="en-US" sz="9200" b="1" dirty="0">
              <a:solidFill>
                <a:srgbClr val="2B4B82"/>
              </a:solidFill>
              <a:latin typeface="Open Sans Bold"/>
              <a:ea typeface="Open Sans Bold"/>
              <a:cs typeface="Open Sans Bold"/>
              <a:sym typeface="O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053854" y="7197741"/>
            <a:ext cx="3066792" cy="3089259"/>
          </a:xfrm>
          <a:custGeom>
            <a:avLst/>
            <a:gdLst/>
            <a:ahLst/>
            <a:cxnLst/>
            <a:rect l="l" t="t" r="r" b="b"/>
            <a:pathLst>
              <a:path w="3066792" h="3089259">
                <a:moveTo>
                  <a:pt x="0" y="0"/>
                </a:moveTo>
                <a:lnTo>
                  <a:pt x="3066791" y="0"/>
                </a:lnTo>
                <a:lnTo>
                  <a:pt x="3066791" y="3089259"/>
                </a:lnTo>
                <a:lnTo>
                  <a:pt x="0" y="3089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08578" y="4406388"/>
            <a:ext cx="11165412" cy="5254569"/>
          </a:xfrm>
          <a:custGeom>
            <a:avLst/>
            <a:gdLst/>
            <a:ahLst/>
            <a:cxnLst/>
            <a:rect l="l" t="t" r="r" b="b"/>
            <a:pathLst>
              <a:path w="11165412" h="5254569">
                <a:moveTo>
                  <a:pt x="0" y="0"/>
                </a:moveTo>
                <a:lnTo>
                  <a:pt x="11165412" y="0"/>
                </a:lnTo>
                <a:lnTo>
                  <a:pt x="11165412" y="5254569"/>
                </a:lnTo>
                <a:lnTo>
                  <a:pt x="0" y="5254569"/>
                </a:lnTo>
                <a:lnTo>
                  <a:pt x="0" y="0"/>
                </a:lnTo>
                <a:close/>
              </a:path>
            </a:pathLst>
          </a:custGeom>
          <a:blipFill>
            <a:blip r:embed="rId4"/>
            <a:stretch>
              <a:fillRect t="-3122" b="-3122"/>
            </a:stretch>
          </a:blipFill>
        </p:spPr>
      </p:sp>
      <p:sp>
        <p:nvSpPr>
          <p:cNvPr id="4" name="TextBox 4"/>
          <p:cNvSpPr txBox="1"/>
          <p:nvPr/>
        </p:nvSpPr>
        <p:spPr>
          <a:xfrm>
            <a:off x="343155" y="115171"/>
            <a:ext cx="10401045" cy="1236542"/>
          </a:xfrm>
          <a:prstGeom prst="rect">
            <a:avLst/>
          </a:prstGeom>
        </p:spPr>
        <p:txBody>
          <a:bodyPr wrap="square" lIns="0" tIns="0" rIns="0" bIns="0" rtlCol="0" anchor="t">
            <a:spAutoFit/>
          </a:bodyPr>
          <a:lstStyle/>
          <a:p>
            <a:pPr algn="l">
              <a:lnSpc>
                <a:spcPts val="9719"/>
              </a:lnSpc>
            </a:pPr>
            <a:r>
              <a:rPr lang="en-US" sz="8099" b="1" dirty="0" err="1">
                <a:solidFill>
                  <a:srgbClr val="F7B4A7"/>
                </a:solidFill>
                <a:latin typeface="Josefin Sans Bold"/>
                <a:ea typeface="Josefin Sans Bold"/>
                <a:cs typeface="Josefin Sans Bold"/>
                <a:sym typeface="Josefin Sans Bold"/>
              </a:rPr>
              <a:t>Metodología</a:t>
            </a:r>
            <a:r>
              <a:rPr lang="en-US" sz="8099" b="1" dirty="0">
                <a:solidFill>
                  <a:srgbClr val="F7B4A7"/>
                </a:solidFill>
                <a:latin typeface="Josefin Sans Bold"/>
                <a:ea typeface="Josefin Sans Bold"/>
                <a:cs typeface="Josefin Sans Bold"/>
                <a:sym typeface="Josefin Sans Bold"/>
              </a:rPr>
              <a:t> - Scrum</a:t>
            </a:r>
          </a:p>
        </p:txBody>
      </p:sp>
      <p:sp>
        <p:nvSpPr>
          <p:cNvPr id="5" name="TextBox 5"/>
          <p:cNvSpPr txBox="1"/>
          <p:nvPr/>
        </p:nvSpPr>
        <p:spPr>
          <a:xfrm>
            <a:off x="175801" y="1418805"/>
            <a:ext cx="17944845" cy="1820416"/>
          </a:xfrm>
          <a:prstGeom prst="rect">
            <a:avLst/>
          </a:prstGeom>
        </p:spPr>
        <p:txBody>
          <a:bodyPr lIns="0" tIns="0" rIns="0" bIns="0" rtlCol="0" anchor="t">
            <a:spAutoFit/>
          </a:bodyPr>
          <a:lstStyle/>
          <a:p>
            <a:pPr algn="l">
              <a:lnSpc>
                <a:spcPts val="3612"/>
              </a:lnSpc>
            </a:pPr>
            <a:r>
              <a:rPr lang="en-US" sz="2580">
                <a:solidFill>
                  <a:srgbClr val="F7B4A7"/>
                </a:solidFill>
                <a:latin typeface="Open Sans"/>
                <a:ea typeface="Open Sans"/>
                <a:cs typeface="Open Sans"/>
                <a:sym typeface="Open Sans"/>
              </a:rPr>
              <a:t>Para llevar a cabo el Proyecto, hemos optado por trabajar con una metodología ágil, específicamente el marco de trabajo Scrum, ya que nos permite ser flexibles y adaptarnos rápidamente a los cambios que puedan surgir durante el desarrollo. Como equipo, queremos asegurarnos de que el cliente esté siempre involucrado y de que el proyecto avance de manera fluida, con entregas constantes que nos permitan ver el progreso poco a poco.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rot="1542218">
            <a:off x="-590903" y="7617906"/>
            <a:ext cx="4526280" cy="4114800"/>
          </a:xfrm>
          <a:custGeom>
            <a:avLst/>
            <a:gdLst/>
            <a:ahLst/>
            <a:cxnLst/>
            <a:rect l="l" t="t" r="r" b="b"/>
            <a:pathLst>
              <a:path w="4526280" h="4114800">
                <a:moveTo>
                  <a:pt x="0" y="0"/>
                </a:moveTo>
                <a:lnTo>
                  <a:pt x="4526280" y="0"/>
                </a:lnTo>
                <a:lnTo>
                  <a:pt x="45262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40665" y="1444357"/>
            <a:ext cx="3266575" cy="32665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E7C678"/>
            </a:solidFill>
          </p:spPr>
        </p:sp>
        <p:sp>
          <p:nvSpPr>
            <p:cNvPr id="5" name="TextBox 5"/>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DESCRIPCIÓN PROYECTO ATP</a:t>
              </a:r>
            </a:p>
          </p:txBody>
        </p:sp>
      </p:grpSp>
      <p:grpSp>
        <p:nvGrpSpPr>
          <p:cNvPr id="6" name="Group 6"/>
          <p:cNvGrpSpPr/>
          <p:nvPr/>
        </p:nvGrpSpPr>
        <p:grpSpPr>
          <a:xfrm>
            <a:off x="3817359" y="1444357"/>
            <a:ext cx="3266575" cy="32665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E7C678"/>
            </a:solidFill>
          </p:spPr>
        </p:sp>
        <p:sp>
          <p:nvSpPr>
            <p:cNvPr id="8" name="TextBox 8"/>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ARQUITECTURA</a:t>
              </a:r>
            </a:p>
          </p:txBody>
        </p:sp>
      </p:grpSp>
      <p:grpSp>
        <p:nvGrpSpPr>
          <p:cNvPr id="9" name="Group 9"/>
          <p:cNvGrpSpPr/>
          <p:nvPr/>
        </p:nvGrpSpPr>
        <p:grpSpPr>
          <a:xfrm>
            <a:off x="7398259" y="1444357"/>
            <a:ext cx="3266575" cy="32665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E7C678"/>
            </a:solidFill>
          </p:spPr>
        </p:sp>
        <p:sp>
          <p:nvSpPr>
            <p:cNvPr id="11" name="TextBox 11"/>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EPICAS Y HU</a:t>
              </a:r>
            </a:p>
          </p:txBody>
        </p:sp>
      </p:grpSp>
      <p:grpSp>
        <p:nvGrpSpPr>
          <p:cNvPr id="12" name="Group 12"/>
          <p:cNvGrpSpPr/>
          <p:nvPr/>
        </p:nvGrpSpPr>
        <p:grpSpPr>
          <a:xfrm>
            <a:off x="10979160" y="1444357"/>
            <a:ext cx="3266575" cy="32665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E7C678"/>
            </a:solidFill>
          </p:spPr>
        </p:sp>
        <p:sp>
          <p:nvSpPr>
            <p:cNvPr id="14" name="TextBox 14"/>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PRODUCT BACKLOG</a:t>
              </a:r>
            </a:p>
          </p:txBody>
        </p:sp>
      </p:grpSp>
      <p:grpSp>
        <p:nvGrpSpPr>
          <p:cNvPr id="15" name="Group 15"/>
          <p:cNvGrpSpPr/>
          <p:nvPr/>
        </p:nvGrpSpPr>
        <p:grpSpPr>
          <a:xfrm>
            <a:off x="2970478" y="4988237"/>
            <a:ext cx="3266575" cy="32665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94DDDE"/>
            </a:solidFill>
          </p:spPr>
        </p:sp>
        <p:sp>
          <p:nvSpPr>
            <p:cNvPr id="17" name="TextBox 17"/>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ROADMAP</a:t>
              </a:r>
            </a:p>
          </p:txBody>
        </p:sp>
      </p:grpSp>
      <p:grpSp>
        <p:nvGrpSpPr>
          <p:cNvPr id="18" name="Group 18"/>
          <p:cNvGrpSpPr/>
          <p:nvPr/>
        </p:nvGrpSpPr>
        <p:grpSpPr>
          <a:xfrm>
            <a:off x="6870845" y="4988237"/>
            <a:ext cx="3266575" cy="32665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94DDDE"/>
            </a:solidFill>
          </p:spPr>
        </p:sp>
        <p:sp>
          <p:nvSpPr>
            <p:cNvPr id="20" name="TextBox 20"/>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CARTA GANTT</a:t>
              </a:r>
            </a:p>
          </p:txBody>
        </p:sp>
      </p:grpSp>
      <p:grpSp>
        <p:nvGrpSpPr>
          <p:cNvPr id="21" name="Group 21"/>
          <p:cNvGrpSpPr/>
          <p:nvPr/>
        </p:nvGrpSpPr>
        <p:grpSpPr>
          <a:xfrm>
            <a:off x="10775595" y="4988237"/>
            <a:ext cx="3266575" cy="326657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94DDDE"/>
            </a:solidFill>
          </p:spPr>
        </p:sp>
        <p:sp>
          <p:nvSpPr>
            <p:cNvPr id="23" name="TextBox 23"/>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MODELO ENTIDAD Y RELACIÓN</a:t>
              </a:r>
            </a:p>
          </p:txBody>
        </p:sp>
      </p:grpSp>
      <p:sp>
        <p:nvSpPr>
          <p:cNvPr id="24" name="TextBox 24"/>
          <p:cNvSpPr txBox="1"/>
          <p:nvPr/>
        </p:nvSpPr>
        <p:spPr>
          <a:xfrm>
            <a:off x="240665" y="484237"/>
            <a:ext cx="9569415" cy="960120"/>
          </a:xfrm>
          <a:prstGeom prst="rect">
            <a:avLst/>
          </a:prstGeom>
        </p:spPr>
        <p:txBody>
          <a:bodyPr lIns="0" tIns="0" rIns="0" bIns="0" rtlCol="0" anchor="t">
            <a:spAutoFit/>
          </a:bodyPr>
          <a:lstStyle/>
          <a:p>
            <a:pPr algn="l">
              <a:lnSpc>
                <a:spcPts val="6884"/>
              </a:lnSpc>
            </a:pPr>
            <a:r>
              <a:rPr lang="en-US" sz="8099" b="1" spc="-80" dirty="0">
                <a:solidFill>
                  <a:srgbClr val="2B4B82"/>
                </a:solidFill>
                <a:latin typeface="Josefin Sans Bold"/>
                <a:ea typeface="Josefin Sans Bold"/>
                <a:cs typeface="Josefin Sans Bold"/>
                <a:sym typeface="Josefin Sans Bold"/>
              </a:rPr>
              <a:t>Evidencias</a:t>
            </a:r>
          </a:p>
        </p:txBody>
      </p:sp>
      <p:grpSp>
        <p:nvGrpSpPr>
          <p:cNvPr id="25" name="Group 25"/>
          <p:cNvGrpSpPr/>
          <p:nvPr/>
        </p:nvGrpSpPr>
        <p:grpSpPr>
          <a:xfrm>
            <a:off x="14245735" y="3510212"/>
            <a:ext cx="3266575" cy="326657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94DDDE"/>
            </a:solidFill>
          </p:spPr>
        </p:sp>
        <p:sp>
          <p:nvSpPr>
            <p:cNvPr id="27" name="TextBox 27"/>
            <p:cNvSpPr txBox="1"/>
            <p:nvPr/>
          </p:nvSpPr>
          <p:spPr>
            <a:xfrm>
              <a:off x="127000" y="60325"/>
              <a:ext cx="558800" cy="625475"/>
            </a:xfrm>
            <a:prstGeom prst="rect">
              <a:avLst/>
            </a:prstGeom>
          </p:spPr>
          <p:txBody>
            <a:bodyPr lIns="50800" tIns="50800" rIns="50800" bIns="50800" rtlCol="0" anchor="ctr"/>
            <a:lstStyle/>
            <a:p>
              <a:pPr algn="ctr">
                <a:lnSpc>
                  <a:spcPts val="3359"/>
                </a:lnSpc>
              </a:pPr>
              <a:r>
                <a:rPr lang="en-US" sz="2400" spc="446">
                  <a:solidFill>
                    <a:srgbClr val="000000"/>
                  </a:solidFill>
                  <a:latin typeface="Josefin Sans"/>
                  <a:ea typeface="Josefin Sans"/>
                  <a:cs typeface="Josefin Sans"/>
                  <a:sym typeface="Josefin Sans"/>
                </a:rPr>
                <a:t>CÓDIGO FUENTE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Words>
  <Application>Microsoft Office PowerPoint</Application>
  <PresentationFormat>Personalizado</PresentationFormat>
  <Paragraphs>59</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Open Sans Bold</vt:lpstr>
      <vt:lpstr>Josefin Sans</vt:lpstr>
      <vt:lpstr>Arial</vt:lpstr>
      <vt:lpstr>Josefin Sans Bold</vt:lpstr>
      <vt:lpstr>Calibri</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Bermellona SEO</dc:title>
  <cp:lastModifiedBy>Cristian Jimenez</cp:lastModifiedBy>
  <cp:revision>2</cp:revision>
  <dcterms:created xsi:type="dcterms:W3CDTF">2006-08-16T00:00:00Z</dcterms:created>
  <dcterms:modified xsi:type="dcterms:W3CDTF">2024-09-09T17:46:33Z</dcterms:modified>
  <dc:identifier>DAGPo1S3UXw</dc:identifier>
</cp:coreProperties>
</file>